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290" r:id="rId2"/>
    <p:sldId id="456" r:id="rId3"/>
    <p:sldId id="422" r:id="rId4"/>
    <p:sldId id="417" r:id="rId5"/>
    <p:sldId id="426" r:id="rId6"/>
    <p:sldId id="430" r:id="rId7"/>
    <p:sldId id="438" r:id="rId8"/>
    <p:sldId id="364" r:id="rId9"/>
    <p:sldId id="431" r:id="rId10"/>
    <p:sldId id="361" r:id="rId11"/>
    <p:sldId id="362" r:id="rId12"/>
    <p:sldId id="367" r:id="rId13"/>
    <p:sldId id="432" r:id="rId14"/>
    <p:sldId id="341" r:id="rId15"/>
    <p:sldId id="436" r:id="rId16"/>
    <p:sldId id="421" r:id="rId17"/>
    <p:sldId id="365" r:id="rId18"/>
    <p:sldId id="340" r:id="rId19"/>
    <p:sldId id="392" r:id="rId20"/>
    <p:sldId id="368" r:id="rId21"/>
    <p:sldId id="370" r:id="rId22"/>
    <p:sldId id="393" r:id="rId23"/>
    <p:sldId id="391" r:id="rId24"/>
    <p:sldId id="376" r:id="rId25"/>
    <p:sldId id="396" r:id="rId26"/>
    <p:sldId id="395" r:id="rId27"/>
    <p:sldId id="390" r:id="rId28"/>
    <p:sldId id="372" r:id="rId29"/>
    <p:sldId id="381" r:id="rId30"/>
    <p:sldId id="382" r:id="rId31"/>
    <p:sldId id="349" r:id="rId32"/>
    <p:sldId id="440" r:id="rId33"/>
    <p:sldId id="348" r:id="rId34"/>
    <p:sldId id="441" r:id="rId35"/>
    <p:sldId id="434" r:id="rId36"/>
    <p:sldId id="458" r:id="rId37"/>
    <p:sldId id="386" r:id="rId38"/>
    <p:sldId id="460" r:id="rId39"/>
    <p:sldId id="469" r:id="rId40"/>
    <p:sldId id="468" r:id="rId41"/>
    <p:sldId id="464" r:id="rId42"/>
    <p:sldId id="465" r:id="rId43"/>
    <p:sldId id="462" r:id="rId44"/>
    <p:sldId id="374" r:id="rId45"/>
    <p:sldId id="399" r:id="rId46"/>
    <p:sldId id="405" r:id="rId47"/>
    <p:sldId id="384" r:id="rId48"/>
    <p:sldId id="447" r:id="rId49"/>
    <p:sldId id="448" r:id="rId50"/>
    <p:sldId id="445" r:id="rId51"/>
    <p:sldId id="446" r:id="rId52"/>
    <p:sldId id="427" r:id="rId53"/>
    <p:sldId id="470" r:id="rId54"/>
    <p:sldId id="443" r:id="rId55"/>
    <p:sldId id="429" r:id="rId56"/>
    <p:sldId id="420" r:id="rId57"/>
    <p:sldId id="357" r:id="rId58"/>
  </p:sldIdLst>
  <p:sldSz cx="9144000" cy="6858000" type="screen4x3"/>
  <p:notesSz cx="7099300" cy="102346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68"/>
    <a:srgbClr val="006699"/>
    <a:srgbClr val="FF6600"/>
    <a:srgbClr val="FFCC00"/>
    <a:srgbClr val="CCFFFF"/>
    <a:srgbClr val="FFFFCC"/>
    <a:srgbClr val="CCCC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1206" autoAdjust="0"/>
  </p:normalViewPr>
  <p:slideViewPr>
    <p:cSldViewPr snapToGrid="0" snapToObjects="1">
      <p:cViewPr varScale="1">
        <p:scale>
          <a:sx n="85" d="100"/>
          <a:sy n="85" d="100"/>
        </p:scale>
        <p:origin x="-1566" y="-102"/>
      </p:cViewPr>
      <p:guideLst>
        <p:guide orient="horz" pos="2516"/>
        <p:guide pos="2880"/>
      </p:guideLst>
    </p:cSldViewPr>
  </p:slideViewPr>
  <p:outlineViewPr>
    <p:cViewPr>
      <p:scale>
        <a:sx n="33" d="100"/>
        <a:sy n="33" d="100"/>
      </p:scale>
      <p:origin x="0" y="21261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22" y="-74"/>
      </p:cViewPr>
      <p:guideLst>
        <p:guide orient="horz" pos="3224"/>
        <p:guide pos="2236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8CAFD-A3D2-4105-B139-1DAC4F588ACB}" type="datetimeFigureOut">
              <a:rPr lang="sl-SI" smtClean="0"/>
              <a:t>2.10.2014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E3C9-0F9D-4311-904E-B30581DFB3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2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9913" y="482600"/>
            <a:ext cx="5676900" cy="425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7691" y="5051283"/>
            <a:ext cx="5680075" cy="46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dirty="0" err="1" smtClean="0"/>
              <a:t>Click</a:t>
            </a:r>
            <a:r>
              <a:rPr lang="sl-SI" noProof="0" dirty="0" smtClean="0"/>
              <a:t> to </a:t>
            </a:r>
            <a:r>
              <a:rPr lang="sl-SI" noProof="0" dirty="0" err="1" smtClean="0"/>
              <a:t>edit</a:t>
            </a:r>
            <a:r>
              <a:rPr lang="sl-SI" noProof="0" dirty="0" smtClean="0"/>
              <a:t> </a:t>
            </a:r>
            <a:r>
              <a:rPr lang="sl-SI" noProof="0" dirty="0" err="1" smtClean="0"/>
              <a:t>Master</a:t>
            </a:r>
            <a:r>
              <a:rPr lang="sl-SI" noProof="0" dirty="0" smtClean="0"/>
              <a:t> </a:t>
            </a:r>
            <a:r>
              <a:rPr lang="sl-SI" noProof="0" dirty="0" err="1" smtClean="0"/>
              <a:t>text</a:t>
            </a:r>
            <a:r>
              <a:rPr lang="sl-SI" noProof="0" dirty="0" smtClean="0"/>
              <a:t> </a:t>
            </a:r>
            <a:r>
              <a:rPr lang="sl-SI" noProof="0" dirty="0" err="1" smtClean="0"/>
              <a:t>styles</a:t>
            </a:r>
            <a:endParaRPr lang="sl-SI" noProof="0" dirty="0" smtClean="0"/>
          </a:p>
          <a:p>
            <a:pPr lvl="1"/>
            <a:r>
              <a:rPr lang="sl-SI" noProof="0" dirty="0" err="1" smtClean="0"/>
              <a:t>Second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2"/>
            <a:r>
              <a:rPr lang="sl-SI" noProof="0" dirty="0" err="1" smtClean="0"/>
              <a:t>Third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3"/>
            <a:r>
              <a:rPr lang="sl-SI" noProof="0" dirty="0" err="1" smtClean="0"/>
              <a:t>Fourth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  <a:p>
            <a:pPr lvl="4"/>
            <a:r>
              <a:rPr lang="sl-SI" noProof="0" dirty="0" err="1" smtClean="0"/>
              <a:t>Fifth</a:t>
            </a:r>
            <a:r>
              <a:rPr lang="sl-SI" noProof="0" dirty="0" smtClean="0"/>
              <a:t> </a:t>
            </a:r>
            <a:r>
              <a:rPr lang="sl-SI" noProof="0" dirty="0" err="1" smtClean="0"/>
              <a:t>level</a:t>
            </a:r>
            <a:endParaRPr lang="sl-SI" noProof="0" dirty="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71190" y="9143854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511122F-0097-48C7-BBCA-5332C337DD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578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66738" y="482600"/>
            <a:ext cx="5683250" cy="4262438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3EF1B-8DBF-4292-AC32-9FE006EAC95B}" type="slidenum">
              <a:rPr lang="sl-SI" smtClean="0"/>
              <a:pPr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67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983CB-A8DB-42F6-A729-5F2189851CEA}" type="slidenum">
              <a:rPr lang="sl-SI" smtClean="0"/>
              <a:pPr>
                <a:defRPr/>
              </a:pPr>
              <a:t>11</a:t>
            </a:fld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61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690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7E073-88FB-4732-AF69-A264F0833BDE}" type="slidenum">
              <a:rPr lang="sl-SI" smtClean="0"/>
              <a:pPr>
                <a:defRPr/>
              </a:pPr>
              <a:t>14</a:t>
            </a:fld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79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85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4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67215-E027-4BD7-9EAE-0036B91D66FE}" type="slidenum">
              <a:rPr lang="sl-SI" smtClean="0"/>
              <a:pPr>
                <a:defRPr/>
              </a:pPr>
              <a:t>18</a:t>
            </a:fld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4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8325" y="482600"/>
            <a:ext cx="5680075" cy="426085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06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688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2167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007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360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739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741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306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09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226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95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535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62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7168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DA1C9-BDFE-4951-86E9-81D8C96C11B1}" type="slidenum">
              <a:rPr lang="sl-SI" smtClean="0"/>
              <a:pPr>
                <a:defRPr/>
              </a:pPr>
              <a:t>31</a:t>
            </a:fld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66738" y="482600"/>
            <a:ext cx="5683250" cy="4262438"/>
          </a:xfrm>
          <a:ln/>
        </p:spPr>
      </p:sp>
      <p:sp>
        <p:nvSpPr>
          <p:cNvPr id="58371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dirty="0"/>
          </a:p>
        </p:txBody>
      </p:sp>
      <p:sp>
        <p:nvSpPr>
          <p:cNvPr id="5837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47D1B-3433-4902-982C-E80B8A63C0ED}" type="slidenum">
              <a:rPr lang="sl-SI" smtClean="0"/>
              <a:pPr/>
              <a:t>32</a:t>
            </a:fld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73732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B0D20-76E2-48E0-AA82-8E139B59D4B2}" type="slidenum">
              <a:rPr lang="sl-SI" smtClean="0"/>
              <a:pPr>
                <a:defRPr/>
              </a:pPr>
              <a:t>33</a:t>
            </a:fld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102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100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173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9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120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z="9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732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B0D20-76E2-48E0-AA82-8E139B59D4B2}" type="slidenum">
              <a:rPr lang="sl-SI" smtClean="0"/>
              <a:pPr>
                <a:defRPr/>
              </a:pPr>
              <a:t>41</a:t>
            </a:fld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z="9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732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B0D20-76E2-48E0-AA82-8E139B59D4B2}" type="slidenum">
              <a:rPr lang="sl-SI" smtClean="0"/>
              <a:pPr>
                <a:defRPr/>
              </a:pPr>
              <a:t>42</a:t>
            </a:fld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069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9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173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120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677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887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8175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384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170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067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7525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90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547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470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666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293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57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88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478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566738" y="482600"/>
            <a:ext cx="5683250" cy="42624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01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BD1B8-C2F4-43B2-88DD-0DD163FB07FE}" type="slidenum">
              <a:rPr lang="sl-SI" smtClean="0"/>
              <a:pPr>
                <a:defRPr/>
              </a:pPr>
              <a:t>8</a:t>
            </a:fld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1122F-0097-48C7-BBCA-5332C337DD78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0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C285-E526-41C0-8CD4-0E0F9422A5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5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1396-8A29-4454-B674-0A6F87B88F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33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9745-DE2B-4532-BA16-87D8BF6112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81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alibri" pitchFamily="34" charset="0"/>
              <a:buChar char="–"/>
              <a:defRPr/>
            </a:lvl2pPr>
            <a:lvl3pPr marL="1143000" indent="-228600">
              <a:buFont typeface="Calibri" pitchFamily="34" charset="0"/>
              <a:buChar char="–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1BF5-CFFA-4E43-BAFC-375390EB3F7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50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FA82-C358-45B3-93E4-4889E7A187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99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0BE4-6454-4728-A8B8-04097851A8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89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6A5D-B684-481A-B635-D47AE047F8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43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BB6-66D3-490C-9E6F-7F7334B3B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2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E3D7-4FAF-4F7B-8704-A82ED02A5F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1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0B3E-0279-4A32-8B74-3047A8F84A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2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ABA9-887F-404A-907F-94A66A60DA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2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 userDrawn="1"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</a:t>
            </a:r>
            <a:r>
              <a:rPr lang="sl-SI" dirty="0" err="1" smtClean="0"/>
              <a:t>edit</a:t>
            </a:r>
            <a:r>
              <a:rPr lang="sl-SI" dirty="0" smtClean="0"/>
              <a:t> </a:t>
            </a:r>
            <a:r>
              <a:rPr lang="sl-SI" dirty="0" err="1" smtClean="0"/>
              <a:t>Master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r>
              <a:rPr lang="sl-SI" dirty="0" smtClean="0"/>
              <a:t> </a:t>
            </a:r>
            <a:r>
              <a:rPr lang="sl-SI" dirty="0" err="1" smtClean="0"/>
              <a:t>style</a:t>
            </a:r>
            <a:endParaRPr lang="sl-SI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2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338826A-EA24-4A87-9EF3-5094E5BE2A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724277"/>
            <a:ext cx="9144000" cy="2314198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560388"/>
            <a:ext cx="8339137" cy="2478087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GB" dirty="0"/>
              <a:t>Raster lidar data visualizations for </a:t>
            </a:r>
            <a:r>
              <a:rPr lang="sl-SI" dirty="0" err="1" smtClean="0"/>
              <a:t>interpretation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microrelief</a:t>
            </a:r>
            <a:r>
              <a:rPr lang="sl-SI" dirty="0" smtClean="0"/>
              <a:t> </a:t>
            </a:r>
            <a:r>
              <a:rPr lang="sl-SI" dirty="0" err="1" smtClean="0"/>
              <a:t>structures</a:t>
            </a:r>
            <a:endParaRPr lang="en-GB" sz="2000" b="0" noProof="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0" y="3528811"/>
            <a:ext cx="9144000" cy="32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sl-SI" dirty="0" smtClean="0"/>
              <a:t>dr. </a:t>
            </a:r>
            <a:r>
              <a:rPr lang="en-GB" dirty="0" smtClean="0"/>
              <a:t>Žiga </a:t>
            </a:r>
            <a:r>
              <a:rPr lang="sl-SI" dirty="0" smtClean="0"/>
              <a:t>Kokalj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l-SI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l-SI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l-SI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l-SI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sl-SI" dirty="0" smtClean="0"/>
              <a:t>2014</a:t>
            </a:r>
            <a:endParaRPr lang="en-GB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911927" y="4301543"/>
            <a:ext cx="7232073" cy="12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500"/>
              </a:spcAft>
            </a:pPr>
            <a:r>
              <a:rPr lang="sl-SI" dirty="0" err="1" smtClean="0">
                <a:latin typeface="Calibri" pitchFamily="34" charset="0"/>
                <a:cs typeface="Calibri" pitchFamily="34" charset="0"/>
              </a:rPr>
              <a:t>Research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Centre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Slovenian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Academy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Sciences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Arts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ZRC SAZU)</a:t>
            </a:r>
            <a:endParaRPr lang="sl-SI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500"/>
              </a:spcAft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Centre of Excellence for Space Sciences </a:t>
            </a:r>
            <a:r>
              <a:rPr lang="en-GB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Technologies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dirty="0">
                <a:latin typeface="Calibri" pitchFamily="34" charset="0"/>
                <a:cs typeface="Calibri" pitchFamily="34" charset="0"/>
              </a:rPr>
              <a:t>(</a:t>
            </a:r>
            <a:r>
              <a:rPr lang="sl-SI" dirty="0" err="1" smtClean="0">
                <a:latin typeface="Calibri" pitchFamily="34" charset="0"/>
                <a:cs typeface="Calibri" pitchFamily="34" charset="0"/>
              </a:rPr>
              <a:t>Space</a:t>
            </a:r>
            <a:r>
              <a:rPr lang="sl-SI" dirty="0" smtClean="0">
                <a:latin typeface="Calibri" pitchFamily="34" charset="0"/>
                <a:cs typeface="Calibri" pitchFamily="34" charset="0"/>
              </a:rPr>
              <a:t>-Si)</a:t>
            </a:r>
            <a:endParaRPr lang="sl-SI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9" descr="ZRC_logo_mali_senc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02" y="4175760"/>
            <a:ext cx="508954" cy="5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:\Dokumenti\Clanki\2010 GIS v Sloveniji b\Space-Si_logo_brez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4733925"/>
            <a:ext cx="1301213" cy="4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okumenti\Drugo\Priponke e-poste\Poslano\ModeLTER_logo_colour_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41" y="5298734"/>
            <a:ext cx="908856" cy="4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smtClean="0"/>
              <a:t>H</a:t>
            </a:r>
            <a:r>
              <a:rPr lang="en-GB" noProof="0" dirty="0" smtClean="0"/>
              <a:t>ill-shading</a:t>
            </a:r>
            <a:endParaRPr lang="en-GB" noProof="0" dirty="0"/>
          </a:p>
        </p:txBody>
      </p:sp>
      <p:sp>
        <p:nvSpPr>
          <p:cNvPr id="92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the most commonly used technique </a:t>
            </a:r>
            <a:r>
              <a:rPr lang="en-GB" sz="1800" noProof="0" dirty="0" smtClean="0"/>
              <a:t>(</a:t>
            </a:r>
            <a:r>
              <a:rPr lang="en-GB" sz="1800" noProof="0" dirty="0" err="1" smtClean="0"/>
              <a:t>Yoëli</a:t>
            </a:r>
            <a:r>
              <a:rPr lang="en-GB" sz="1800" noProof="0" dirty="0" smtClean="0"/>
              <a:t> 1965. </a:t>
            </a:r>
            <a:r>
              <a:rPr lang="en-GB" sz="1800" i="1" noProof="0" dirty="0" err="1" smtClean="0"/>
              <a:t>Kartographische</a:t>
            </a:r>
            <a:r>
              <a:rPr lang="en-GB" sz="1800" i="1" noProof="0" dirty="0" smtClean="0"/>
              <a:t> </a:t>
            </a:r>
            <a:r>
              <a:rPr lang="en-GB" sz="1800" i="1" noProof="0" dirty="0" err="1" smtClean="0"/>
              <a:t>Nachrichten</a:t>
            </a:r>
            <a:r>
              <a:rPr lang="en-GB" sz="1800" noProof="0" dirty="0" smtClean="0"/>
              <a:t>)</a:t>
            </a:r>
          </a:p>
          <a:p>
            <a:r>
              <a:rPr lang="en-GB" noProof="0" dirty="0" smtClean="0"/>
              <a:t>greyscale colour table – enhances the perception of morphology</a:t>
            </a:r>
          </a:p>
          <a:p>
            <a:pPr>
              <a:buFontTx/>
              <a:buNone/>
            </a:pP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standard: azimuth at 315°, sun elevation at 45°</a:t>
            </a:r>
          </a:p>
          <a:p>
            <a:r>
              <a:rPr lang="en-GB" noProof="0" dirty="0" smtClean="0"/>
              <a:t>surface is illuminated by a direct light</a:t>
            </a:r>
          </a:p>
          <a:p>
            <a:r>
              <a:rPr lang="en-GB" noProof="0" dirty="0" smtClean="0"/>
              <a:t>constant for the entire dataset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1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Dokumenti\Clanki\2010 EARSeL\tonovcov_grad_DMVs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avokotnik 19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0245" name="PoljeZBesedilom 5"/>
          <p:cNvSpPr txBox="1">
            <a:spLocks noChangeArrowheads="1"/>
          </p:cNvSpPr>
          <p:nvPr/>
        </p:nvSpPr>
        <p:spPr bwMode="auto">
          <a:xfrm>
            <a:off x="122238" y="6427788"/>
            <a:ext cx="234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315°       45°</a:t>
            </a:r>
          </a:p>
        </p:txBody>
      </p:sp>
      <p:grpSp>
        <p:nvGrpSpPr>
          <p:cNvPr id="10246" name="Skupina 6"/>
          <p:cNvGrpSpPr>
            <a:grpSpLocks/>
          </p:cNvGrpSpPr>
          <p:nvPr/>
        </p:nvGrpSpPr>
        <p:grpSpPr bwMode="auto">
          <a:xfrm>
            <a:off x="1689100" y="6569075"/>
            <a:ext cx="346075" cy="212725"/>
            <a:chOff x="1688472" y="6568288"/>
            <a:chExt cx="347118" cy="212755"/>
          </a:xfrm>
        </p:grpSpPr>
        <p:cxnSp>
          <p:nvCxnSpPr>
            <p:cNvPr id="8" name="Raven konektor 7"/>
            <p:cNvCxnSpPr/>
            <p:nvPr/>
          </p:nvCxnSpPr>
          <p:spPr>
            <a:xfrm rot="10800000" flipV="1">
              <a:off x="1688472" y="6568288"/>
              <a:ext cx="262727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Raven konektor 8"/>
            <p:cNvCxnSpPr/>
            <p:nvPr/>
          </p:nvCxnSpPr>
          <p:spPr>
            <a:xfrm>
              <a:off x="1694841" y="6758815"/>
              <a:ext cx="340749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Lok 9"/>
            <p:cNvSpPr/>
            <p:nvPr/>
          </p:nvSpPr>
          <p:spPr>
            <a:xfrm rot="2183305">
              <a:off x="1739425" y="6619095"/>
              <a:ext cx="170375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0247" name="Skupina 10"/>
          <p:cNvGrpSpPr>
            <a:grpSpLocks/>
          </p:cNvGrpSpPr>
          <p:nvPr/>
        </p:nvGrpSpPr>
        <p:grpSpPr bwMode="auto">
          <a:xfrm>
            <a:off x="869950" y="6551613"/>
            <a:ext cx="234950" cy="236537"/>
            <a:chOff x="869165" y="6552133"/>
            <a:chExt cx="235870" cy="235870"/>
          </a:xfrm>
        </p:grpSpPr>
        <p:sp>
          <p:nvSpPr>
            <p:cNvPr id="12" name="Elipsa 11"/>
            <p:cNvSpPr/>
            <p:nvPr/>
          </p:nvSpPr>
          <p:spPr>
            <a:xfrm>
              <a:off x="869165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13" name="Raven konektor 12"/>
            <p:cNvCxnSpPr/>
            <p:nvPr/>
          </p:nvCxnSpPr>
          <p:spPr>
            <a:xfrm rot="16200000" flipV="1">
              <a:off x="905323" y="6598634"/>
              <a:ext cx="88649" cy="5896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248" name="Skupina 13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5" name="Raven konektor 14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Raven konektor 15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aven konektor 16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49" name="PoljeZBesedilom 17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0250" name="PoljeZBesedilom 18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noProof="0" dirty="0" smtClean="0"/>
              <a:t>Shaded relief</a:t>
            </a:r>
          </a:p>
        </p:txBody>
      </p:sp>
      <p:sp>
        <p:nvSpPr>
          <p:cNvPr id="10252" name="Text Box 5"/>
          <p:cNvSpPr txBox="1">
            <a:spLocks noChangeArrowheads="1"/>
          </p:cNvSpPr>
          <p:nvPr/>
        </p:nvSpPr>
        <p:spPr bwMode="auto">
          <a:xfrm>
            <a:off x="6334125" y="5903913"/>
            <a:ext cx="280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Lidar Data Copyright </a:t>
            </a:r>
            <a:endParaRPr lang="sl-SI" sz="1000" dirty="0">
              <a:solidFill>
                <a:schemeClr val="bg1"/>
              </a:solidFill>
              <a:latin typeface="Tahoma" pitchFamily="34" charset="0"/>
            </a:endParaRPr>
          </a:p>
          <a:p>
            <a:pPr algn="r" eaLnBrk="1" hangingPunct="1"/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Walks of Peace in the </a:t>
            </a:r>
            <a:r>
              <a:rPr lang="en-US" sz="1000" dirty="0" err="1">
                <a:solidFill>
                  <a:schemeClr val="bg1"/>
                </a:solidFill>
                <a:latin typeface="Tahoma" pitchFamily="34" charset="0"/>
              </a:rPr>
              <a:t>Soča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 Region Foundation</a:t>
            </a:r>
            <a:endParaRPr lang="en-GB" sz="1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smtClean="0"/>
              <a:t>H</a:t>
            </a:r>
            <a:r>
              <a:rPr lang="en-GB" noProof="0" dirty="0" smtClean="0"/>
              <a:t>ill-shading</a:t>
            </a:r>
            <a:endParaRPr lang="en-GB" noProof="0" dirty="0"/>
          </a:p>
        </p:txBody>
      </p:sp>
      <p:sp>
        <p:nvSpPr>
          <p:cNvPr id="1126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easy to compute and interpret</a:t>
            </a:r>
          </a:p>
          <a:p>
            <a:r>
              <a:rPr lang="en-GB" noProof="0" dirty="0" smtClean="0"/>
              <a:t>included in standard GIS software</a:t>
            </a:r>
          </a:p>
          <a:p>
            <a:r>
              <a:rPr lang="en-GB" noProof="0" dirty="0" smtClean="0"/>
              <a:t>reveals features with low light source on flat areas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dark shades and brightly lit areas</a:t>
            </a:r>
          </a:p>
          <a:p>
            <a:r>
              <a:rPr lang="en-GB" noProof="0" dirty="0" smtClean="0"/>
              <a:t>linear structures parallel to the light source</a:t>
            </a:r>
          </a:p>
        </p:txBody>
      </p:sp>
      <p:pic>
        <p:nvPicPr>
          <p:cNvPr id="11268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843351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i\Delavnice\2012 Pariz, Lidar\Bru na Boinne - shading 45-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05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kumenti\Delavnice\2012 Pariz, Lidar\Bru na Boinne - shading 45-45_stretch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05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err="1" smtClean="0"/>
              <a:t>Low</a:t>
            </a:r>
            <a:r>
              <a:rPr lang="sl-SI" noProof="0" dirty="0" smtClean="0"/>
              <a:t> </a:t>
            </a:r>
            <a:r>
              <a:rPr lang="sl-SI" noProof="0" dirty="0" err="1" smtClean="0"/>
              <a:t>light</a:t>
            </a:r>
            <a:r>
              <a:rPr lang="sl-SI" noProof="0" dirty="0" smtClean="0"/>
              <a:t> </a:t>
            </a:r>
            <a:r>
              <a:rPr lang="sl-SI" noProof="0" dirty="0" err="1" smtClean="0"/>
              <a:t>shading</a:t>
            </a:r>
            <a:endParaRPr lang="en-GB" noProof="0" dirty="0"/>
          </a:p>
        </p:txBody>
      </p:sp>
      <p:sp>
        <p:nvSpPr>
          <p:cNvPr id="4" name="Pravokotnik 3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5" name="PoljeZBesedilom 5"/>
          <p:cNvSpPr txBox="1">
            <a:spLocks noChangeArrowheads="1"/>
          </p:cNvSpPr>
          <p:nvPr/>
        </p:nvSpPr>
        <p:spPr bwMode="auto">
          <a:xfrm>
            <a:off x="122238" y="6427788"/>
            <a:ext cx="798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315°</a:t>
            </a:r>
            <a:endParaRPr lang="sl-SI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Skupina 6"/>
          <p:cNvGrpSpPr>
            <a:grpSpLocks/>
          </p:cNvGrpSpPr>
          <p:nvPr/>
        </p:nvGrpSpPr>
        <p:grpSpPr bwMode="auto">
          <a:xfrm>
            <a:off x="1691468" y="6568102"/>
            <a:ext cx="346075" cy="212725"/>
            <a:chOff x="1688472" y="6568288"/>
            <a:chExt cx="347118" cy="212755"/>
          </a:xfrm>
        </p:grpSpPr>
        <p:cxnSp>
          <p:nvCxnSpPr>
            <p:cNvPr id="7" name="Raven konektor 7"/>
            <p:cNvCxnSpPr/>
            <p:nvPr/>
          </p:nvCxnSpPr>
          <p:spPr>
            <a:xfrm rot="10800000" flipV="1">
              <a:off x="1688472" y="6568288"/>
              <a:ext cx="262727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Raven konektor 8"/>
            <p:cNvCxnSpPr/>
            <p:nvPr/>
          </p:nvCxnSpPr>
          <p:spPr>
            <a:xfrm>
              <a:off x="1694841" y="6758815"/>
              <a:ext cx="340749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Lok 8"/>
            <p:cNvSpPr/>
            <p:nvPr/>
          </p:nvSpPr>
          <p:spPr>
            <a:xfrm rot="2183305">
              <a:off x="1739425" y="6619095"/>
              <a:ext cx="170375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0" name="Skupina 10"/>
          <p:cNvGrpSpPr>
            <a:grpSpLocks/>
          </p:cNvGrpSpPr>
          <p:nvPr/>
        </p:nvGrpSpPr>
        <p:grpSpPr bwMode="auto">
          <a:xfrm>
            <a:off x="869950" y="6551613"/>
            <a:ext cx="234950" cy="236537"/>
            <a:chOff x="869165" y="6552133"/>
            <a:chExt cx="235870" cy="235870"/>
          </a:xfrm>
        </p:grpSpPr>
        <p:sp>
          <p:nvSpPr>
            <p:cNvPr id="11" name="Elipsa 10"/>
            <p:cNvSpPr/>
            <p:nvPr/>
          </p:nvSpPr>
          <p:spPr>
            <a:xfrm>
              <a:off x="869165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12" name="Raven konektor 12"/>
            <p:cNvCxnSpPr/>
            <p:nvPr/>
          </p:nvCxnSpPr>
          <p:spPr>
            <a:xfrm rot="16200000" flipV="1">
              <a:off x="905323" y="6598634"/>
              <a:ext cx="88649" cy="5896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Skupina 13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4" name="Raven konektor 14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en konektor 15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Raven konektor 16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PoljeZBesedilom 17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8" name="PoljeZBesedilom 18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869703" y="5903853"/>
            <a:ext cx="1420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Lidar Data Copyright </a:t>
            </a:r>
            <a:endParaRPr lang="sl-SI" sz="1000" dirty="0">
              <a:solidFill>
                <a:schemeClr val="bg1"/>
              </a:solidFill>
              <a:latin typeface="Tahoma" pitchFamily="34" charset="0"/>
            </a:endParaRPr>
          </a:p>
          <a:p>
            <a:pPr algn="r" eaLnBrk="1" hangingPunct="1"/>
            <a:r>
              <a:rPr lang="sl-SI" sz="1000" dirty="0" err="1" smtClean="0">
                <a:solidFill>
                  <a:schemeClr val="bg1"/>
                </a:solidFill>
                <a:latin typeface="Tahoma" pitchFamily="34" charset="0"/>
              </a:rPr>
              <a:t>Discovery</a:t>
            </a:r>
            <a:r>
              <a:rPr lang="sl-SI" sz="1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sl-SI" sz="1000" dirty="0" err="1" smtClean="0">
                <a:solidFill>
                  <a:schemeClr val="bg1"/>
                </a:solidFill>
                <a:latin typeface="Tahoma" pitchFamily="34" charset="0"/>
              </a:rPr>
              <a:t>Programme</a:t>
            </a:r>
            <a:endParaRPr lang="en-GB" sz="1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" name="Pravokotnik 2047"/>
          <p:cNvSpPr/>
          <p:nvPr/>
        </p:nvSpPr>
        <p:spPr>
          <a:xfrm>
            <a:off x="1171955" y="6419168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45°</a:t>
            </a:r>
          </a:p>
        </p:txBody>
      </p:sp>
      <p:sp>
        <p:nvSpPr>
          <p:cNvPr id="35" name="Pravokotnik 34"/>
          <p:cNvSpPr/>
          <p:nvPr/>
        </p:nvSpPr>
        <p:spPr>
          <a:xfrm>
            <a:off x="1326618" y="6419750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sl-SI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7773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err="1" smtClean="0"/>
              <a:t>Illumination</a:t>
            </a:r>
            <a:r>
              <a:rPr lang="sl-SI" noProof="0" dirty="0" smtClean="0"/>
              <a:t> </a:t>
            </a:r>
            <a:r>
              <a:rPr lang="sl-SI" noProof="0" dirty="0" err="1" smtClean="0"/>
              <a:t>effects</a:t>
            </a:r>
            <a:endParaRPr lang="en-GB" noProof="0" dirty="0" smtClean="0"/>
          </a:p>
        </p:txBody>
      </p:sp>
      <p:pic>
        <p:nvPicPr>
          <p:cNvPr id="12291" name="Picture 20" descr="D:\Dokumenti\Delavnice\2008 AARG\mshading_0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1157288"/>
            <a:ext cx="54324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D:\Dokumenti\Delavnice\2008 AARG\mshading_03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1157288"/>
            <a:ext cx="54324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D:\Dokumenti\Delavnice\2008 AARG\mshading_05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1157288"/>
            <a:ext cx="54324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D:\Dokumenti\Delavnice\2008 AARG\mshading_07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1157288"/>
            <a:ext cx="54324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3600450" y="2778125"/>
            <a:ext cx="3135313" cy="29051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Dokumenti\Delavnice\2012 Pariz, Lidar\tame_rige_and_furrow_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okumenti\Delavnice\2012 Pariz, Lidar\tame_rige_and_furrow_3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Typical</a:t>
            </a:r>
            <a:r>
              <a:rPr lang="sl-SI" dirty="0" smtClean="0"/>
              <a:t> </a:t>
            </a:r>
            <a:r>
              <a:rPr lang="sl-SI" dirty="0" err="1" smtClean="0"/>
              <a:t>ridge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furrow</a:t>
            </a:r>
            <a:r>
              <a:rPr lang="sl-SI" dirty="0" smtClean="0"/>
              <a:t> </a:t>
            </a:r>
            <a:r>
              <a:rPr lang="sl-SI" dirty="0" err="1" smtClean="0"/>
              <a:t>case</a:t>
            </a:r>
            <a:r>
              <a:rPr lang="sl-SI" dirty="0" smtClean="0"/>
              <a:t> </a:t>
            </a:r>
            <a:r>
              <a:rPr lang="sl-SI" dirty="0" err="1" smtClean="0"/>
              <a:t>study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10" name="Pravokotnik 9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1" name="PoljeZBesedilom 5"/>
          <p:cNvSpPr txBox="1">
            <a:spLocks noChangeArrowheads="1"/>
          </p:cNvSpPr>
          <p:nvPr/>
        </p:nvSpPr>
        <p:spPr bwMode="auto">
          <a:xfrm>
            <a:off x="158333" y="6402721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315°</a:t>
            </a:r>
            <a:endParaRPr lang="sl-SI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Skupina 6"/>
          <p:cNvGrpSpPr>
            <a:grpSpLocks/>
          </p:cNvGrpSpPr>
          <p:nvPr/>
        </p:nvGrpSpPr>
        <p:grpSpPr bwMode="auto">
          <a:xfrm>
            <a:off x="1689100" y="6569075"/>
            <a:ext cx="346075" cy="212725"/>
            <a:chOff x="1688472" y="6568288"/>
            <a:chExt cx="347118" cy="212755"/>
          </a:xfrm>
        </p:grpSpPr>
        <p:cxnSp>
          <p:nvCxnSpPr>
            <p:cNvPr id="13" name="Raven konektor 7"/>
            <p:cNvCxnSpPr/>
            <p:nvPr/>
          </p:nvCxnSpPr>
          <p:spPr>
            <a:xfrm rot="10800000" flipV="1">
              <a:off x="1688472" y="6568288"/>
              <a:ext cx="262727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en konektor 8"/>
            <p:cNvCxnSpPr/>
            <p:nvPr/>
          </p:nvCxnSpPr>
          <p:spPr>
            <a:xfrm>
              <a:off x="1694841" y="6758815"/>
              <a:ext cx="340749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Lok 14"/>
            <p:cNvSpPr/>
            <p:nvPr/>
          </p:nvSpPr>
          <p:spPr>
            <a:xfrm rot="2183305">
              <a:off x="1739425" y="6619095"/>
              <a:ext cx="170375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6" name="Skupina 10"/>
          <p:cNvGrpSpPr>
            <a:grpSpLocks/>
          </p:cNvGrpSpPr>
          <p:nvPr/>
        </p:nvGrpSpPr>
        <p:grpSpPr bwMode="auto">
          <a:xfrm>
            <a:off x="869950" y="6551613"/>
            <a:ext cx="234950" cy="236537"/>
            <a:chOff x="869165" y="6552133"/>
            <a:chExt cx="235870" cy="235870"/>
          </a:xfrm>
        </p:grpSpPr>
        <p:sp>
          <p:nvSpPr>
            <p:cNvPr id="17" name="Elipsa 16"/>
            <p:cNvSpPr/>
            <p:nvPr/>
          </p:nvSpPr>
          <p:spPr>
            <a:xfrm>
              <a:off x="869165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18" name="Raven konektor 12"/>
            <p:cNvCxnSpPr/>
            <p:nvPr/>
          </p:nvCxnSpPr>
          <p:spPr>
            <a:xfrm rot="16200000" flipV="1">
              <a:off x="905323" y="6598634"/>
              <a:ext cx="88649" cy="5896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Skupina 13"/>
          <p:cNvGrpSpPr>
            <a:grpSpLocks/>
          </p:cNvGrpSpPr>
          <p:nvPr/>
        </p:nvGrpSpPr>
        <p:grpSpPr bwMode="auto">
          <a:xfrm>
            <a:off x="5178860" y="6672263"/>
            <a:ext cx="3096000" cy="122237"/>
            <a:chOff x="5797664" y="6443403"/>
            <a:chExt cx="2482736" cy="264686"/>
          </a:xfrm>
        </p:grpSpPr>
        <p:cxnSp>
          <p:nvCxnSpPr>
            <p:cNvPr id="20" name="Raven konektor 14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en konektor 15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Raven konektor 16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PoljeZBesedilom 17"/>
          <p:cNvSpPr txBox="1">
            <a:spLocks noChangeArrowheads="1"/>
          </p:cNvSpPr>
          <p:nvPr/>
        </p:nvSpPr>
        <p:spPr bwMode="auto">
          <a:xfrm>
            <a:off x="5033822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4" name="PoljeZBesedilom 18"/>
          <p:cNvSpPr txBox="1">
            <a:spLocks noChangeArrowheads="1"/>
          </p:cNvSpPr>
          <p:nvPr/>
        </p:nvSpPr>
        <p:spPr bwMode="auto">
          <a:xfrm>
            <a:off x="7981864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sl-SI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755479" y="5903913"/>
            <a:ext cx="1388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</a:rPr>
              <a:t>Lidar Data Copyright </a:t>
            </a:r>
            <a:endParaRPr lang="sl-SI" sz="100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r" eaLnBrk="1" hangingPunct="1"/>
            <a:r>
              <a:rPr lang="en-US" sz="1000" dirty="0" err="1" smtClean="0">
                <a:solidFill>
                  <a:schemeClr val="bg1"/>
                </a:solidFill>
                <a:latin typeface="Tahoma" pitchFamily="34" charset="0"/>
              </a:rPr>
              <a:t>Infoterra</a:t>
            </a:r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Global Ltd</a:t>
            </a:r>
            <a:endParaRPr lang="en-GB" sz="1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" name="PoljeZBesedilom 5"/>
          <p:cNvSpPr txBox="1">
            <a:spLocks noChangeArrowheads="1"/>
          </p:cNvSpPr>
          <p:nvPr/>
        </p:nvSpPr>
        <p:spPr bwMode="auto">
          <a:xfrm>
            <a:off x="314749" y="6402721"/>
            <a:ext cx="70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45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° 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108584" y="6402536"/>
            <a:ext cx="599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45°</a:t>
            </a:r>
          </a:p>
        </p:txBody>
      </p:sp>
    </p:spTree>
    <p:extLst>
      <p:ext uri="{BB962C8B-B14F-4D97-AF65-F5344CB8AC3E}">
        <p14:creationId xmlns:p14="http://schemas.microsoft.com/office/powerpoint/2010/main" val="34323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i\Delavnice\2011 Poleti v preteklost\tonovcov_grad_RGB_s_360_337,5_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47" y="0"/>
            <a:ext cx="9153447" cy="6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Hill-shading in multiple directions – RGB</a:t>
            </a:r>
            <a:endParaRPr lang="en-GB" noProof="0" dirty="0"/>
          </a:p>
        </p:txBody>
      </p:sp>
      <p:sp>
        <p:nvSpPr>
          <p:cNvPr id="6" name="Pravokotnik 5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7" name="PoljeZBesedilom 5"/>
          <p:cNvSpPr txBox="1">
            <a:spLocks noChangeArrowheads="1"/>
          </p:cNvSpPr>
          <p:nvPr/>
        </p:nvSpPr>
        <p:spPr bwMode="auto">
          <a:xfrm>
            <a:off x="122238" y="6427788"/>
            <a:ext cx="4119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RGB 0°, 337,5°, 315°       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45°</a:t>
            </a:r>
          </a:p>
        </p:txBody>
      </p:sp>
      <p:grpSp>
        <p:nvGrpSpPr>
          <p:cNvPr id="8" name="Skupina 6"/>
          <p:cNvGrpSpPr>
            <a:grpSpLocks/>
          </p:cNvGrpSpPr>
          <p:nvPr/>
        </p:nvGrpSpPr>
        <p:grpSpPr bwMode="auto">
          <a:xfrm>
            <a:off x="3631062" y="6559648"/>
            <a:ext cx="346075" cy="212725"/>
            <a:chOff x="1688472" y="6568288"/>
            <a:chExt cx="347118" cy="212755"/>
          </a:xfrm>
        </p:grpSpPr>
        <p:cxnSp>
          <p:nvCxnSpPr>
            <p:cNvPr id="9" name="Raven konektor 7"/>
            <p:cNvCxnSpPr/>
            <p:nvPr/>
          </p:nvCxnSpPr>
          <p:spPr>
            <a:xfrm rot="10800000" flipV="1">
              <a:off x="1688472" y="6568288"/>
              <a:ext cx="262727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Raven konektor 8"/>
            <p:cNvCxnSpPr/>
            <p:nvPr/>
          </p:nvCxnSpPr>
          <p:spPr>
            <a:xfrm>
              <a:off x="1694841" y="6758815"/>
              <a:ext cx="340749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Lok 10"/>
            <p:cNvSpPr/>
            <p:nvPr/>
          </p:nvSpPr>
          <p:spPr>
            <a:xfrm rot="2183305">
              <a:off x="1739425" y="6619095"/>
              <a:ext cx="170375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2" name="Skupina 10"/>
          <p:cNvGrpSpPr>
            <a:grpSpLocks/>
          </p:cNvGrpSpPr>
          <p:nvPr/>
        </p:nvGrpSpPr>
        <p:grpSpPr bwMode="auto">
          <a:xfrm>
            <a:off x="2774204" y="6551613"/>
            <a:ext cx="234950" cy="236537"/>
            <a:chOff x="869165" y="6552133"/>
            <a:chExt cx="235870" cy="235870"/>
          </a:xfrm>
        </p:grpSpPr>
        <p:sp>
          <p:nvSpPr>
            <p:cNvPr id="13" name="Elipsa 12"/>
            <p:cNvSpPr/>
            <p:nvPr/>
          </p:nvSpPr>
          <p:spPr>
            <a:xfrm>
              <a:off x="869165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14" name="Raven konektor 12"/>
            <p:cNvCxnSpPr/>
            <p:nvPr/>
          </p:nvCxnSpPr>
          <p:spPr>
            <a:xfrm rot="16200000" flipV="1">
              <a:off x="905323" y="6598634"/>
              <a:ext cx="88649" cy="5896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Skupina 13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6" name="Raven konektor 14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aven konektor 15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Raven konektor 16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PoljeZBesedilom 17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0" name="PoljeZBesedilom 18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</p:spTree>
    <p:extLst>
      <p:ext uri="{BB962C8B-B14F-4D97-AF65-F5344CB8AC3E}">
        <p14:creationId xmlns:p14="http://schemas.microsoft.com/office/powerpoint/2010/main" val="2101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summarizes information </a:t>
            </a:r>
          </a:p>
          <a:p>
            <a:pPr lvl="1"/>
            <a:r>
              <a:rPr lang="en-GB" noProof="0" dirty="0" smtClean="0"/>
              <a:t>typically over 99% in the first three components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sz="1800" noProof="0" dirty="0" smtClean="0"/>
              <a:t>Devereux et al. 2008. </a:t>
            </a:r>
            <a:r>
              <a:rPr lang="en-GB" sz="1800" i="1" noProof="0" dirty="0" smtClean="0"/>
              <a:t>Antiquity</a:t>
            </a:r>
            <a:r>
              <a:rPr lang="en-GB" sz="1800" noProof="0" dirty="0" smtClean="0"/>
              <a:t>.</a:t>
            </a:r>
            <a:endParaRPr lang="en-GB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PCA of hill-shadings</a:t>
            </a:r>
            <a:endParaRPr lang="en-GB" noProof="0" dirty="0"/>
          </a:p>
        </p:txBody>
      </p:sp>
      <p:sp>
        <p:nvSpPr>
          <p:cNvPr id="6" name="Pravokotnik 5"/>
          <p:cNvSpPr/>
          <p:nvPr/>
        </p:nvSpPr>
        <p:spPr>
          <a:xfrm>
            <a:off x="274675" y="2562522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7" name="Picture 4" descr="D:\Dokumenti\Delavnice\2011 TRAIL, Bibracte\Visualization\slike_predstavitev\tonovcov_grad_PCA_band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006" y="2465638"/>
            <a:ext cx="287972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kumenti\Delavnice\2011 TRAIL, Bibracte\Visualization\slike_predstavitev\tonovcov_grad_PCA_band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986" y="2896411"/>
            <a:ext cx="287972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kumenti\Delavnice\2011 TRAIL, Bibracte\Visualization\slike_predstavitev\tonovcov_grad_PCA_band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144" y="3425825"/>
            <a:ext cx="287972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326247" y="2615682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379407" y="2668842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30980" y="2729467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84140" y="2791680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37300" y="2844840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588872" y="2896413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642032" y="2958626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693605" y="3019251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746765" y="3072411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799925" y="3125571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851497" y="3177144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904657" y="3230304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957817" y="3290929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1018443" y="3353142"/>
            <a:ext cx="2879725" cy="21621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24" name="Picture 5" descr="D:\Dokumenti\Delavnice\2011 TRAIL, Bibracte\Visualization\slike_predstavitev\tonovcov_grad_shad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006" y="3425824"/>
            <a:ext cx="287972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oljeZBesedilom 34"/>
          <p:cNvSpPr txBox="1">
            <a:spLocks noChangeArrowheads="1"/>
          </p:cNvSpPr>
          <p:nvPr/>
        </p:nvSpPr>
        <p:spPr bwMode="auto">
          <a:xfrm>
            <a:off x="1859151" y="5588000"/>
            <a:ext cx="2442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l-SI" sz="2000" dirty="0">
                <a:latin typeface="Calibri" pitchFamily="34" charset="0"/>
                <a:cs typeface="Calibri" pitchFamily="34" charset="0"/>
              </a:rPr>
              <a:t>16 </a:t>
            </a:r>
            <a:r>
              <a:rPr lang="sl-SI" sz="2000" dirty="0" err="1">
                <a:latin typeface="Calibri" pitchFamily="34" charset="0"/>
                <a:cs typeface="Calibri" pitchFamily="34" charset="0"/>
              </a:rPr>
              <a:t>hill</a:t>
            </a:r>
            <a:r>
              <a:rPr lang="sl-SI" sz="2000" dirty="0">
                <a:latin typeface="Calibri" pitchFamily="34" charset="0"/>
                <a:cs typeface="Calibri" pitchFamily="34" charset="0"/>
              </a:rPr>
              <a:t>-</a:t>
            </a:r>
            <a:r>
              <a:rPr lang="sl-SI" sz="2000" dirty="0" err="1">
                <a:latin typeface="Calibri" pitchFamily="34" charset="0"/>
                <a:cs typeface="Calibri" pitchFamily="34" charset="0"/>
              </a:rPr>
              <a:t>shaded</a:t>
            </a:r>
            <a:r>
              <a:rPr lang="sl-SI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2000" dirty="0" err="1">
                <a:latin typeface="Calibri" pitchFamily="34" charset="0"/>
                <a:cs typeface="Calibri" pitchFamily="34" charset="0"/>
              </a:rPr>
              <a:t>images</a:t>
            </a:r>
            <a:endParaRPr lang="sl-SI" sz="20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sl-SI" sz="2000" dirty="0">
                <a:latin typeface="Calibri" pitchFamily="34" charset="0"/>
                <a:cs typeface="Calibri" pitchFamily="34" charset="0"/>
              </a:rPr>
              <a:t>(100 %)</a:t>
            </a:r>
          </a:p>
        </p:txBody>
      </p:sp>
      <p:cxnSp>
        <p:nvCxnSpPr>
          <p:cNvPr id="26" name="Raven puščični konektor 36"/>
          <p:cNvCxnSpPr/>
          <p:nvPr/>
        </p:nvCxnSpPr>
        <p:spPr>
          <a:xfrm>
            <a:off x="4158818" y="4453195"/>
            <a:ext cx="4365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37"/>
          <p:cNvSpPr txBox="1">
            <a:spLocks noChangeArrowheads="1"/>
          </p:cNvSpPr>
          <p:nvPr/>
        </p:nvSpPr>
        <p:spPr bwMode="auto">
          <a:xfrm>
            <a:off x="5764496" y="5588000"/>
            <a:ext cx="1931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sl-SI" sz="2000" dirty="0" smtClean="0">
                <a:latin typeface="Calibri" pitchFamily="34" charset="0"/>
                <a:cs typeface="Calibri" pitchFamily="34" charset="0"/>
              </a:rPr>
              <a:t> 3 </a:t>
            </a:r>
            <a:r>
              <a:rPr lang="sl-SI" sz="2000" dirty="0" err="1" smtClean="0">
                <a:latin typeface="Calibri" pitchFamily="34" charset="0"/>
                <a:cs typeface="Calibri" pitchFamily="34" charset="0"/>
              </a:rPr>
              <a:t>coponents</a:t>
            </a:r>
            <a:endParaRPr lang="sl-SI" sz="2000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sl-SI" sz="2000" dirty="0" smtClean="0">
                <a:latin typeface="Calibri" pitchFamily="34" charset="0"/>
                <a:cs typeface="Calibri" pitchFamily="34" charset="0"/>
              </a:rPr>
              <a:t>(&gt; </a:t>
            </a:r>
            <a:r>
              <a:rPr lang="sl-SI" sz="2000" dirty="0">
                <a:latin typeface="Calibri" pitchFamily="34" charset="0"/>
                <a:cs typeface="Calibri" pitchFamily="34" charset="0"/>
              </a:rPr>
              <a:t>99 %)</a:t>
            </a:r>
          </a:p>
        </p:txBody>
      </p:sp>
      <p:sp>
        <p:nvSpPr>
          <p:cNvPr id="28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2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:\Dokumenti\Clanki\2010 EARSeL\tonovcov_grad_DMVs_PCA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PCA of hill-shadings - RGB</a:t>
            </a:r>
          </a:p>
        </p:txBody>
      </p:sp>
      <p:sp>
        <p:nvSpPr>
          <p:cNvPr id="7" name="Pravokotnik 6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6389" name="PoljeZBesedilom 7"/>
          <p:cNvSpPr txBox="1">
            <a:spLocks noChangeArrowheads="1"/>
          </p:cNvSpPr>
          <p:nvPr/>
        </p:nvSpPr>
        <p:spPr bwMode="auto">
          <a:xfrm>
            <a:off x="122238" y="6427788"/>
            <a:ext cx="234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45°</a:t>
            </a:r>
          </a:p>
        </p:txBody>
      </p:sp>
      <p:grpSp>
        <p:nvGrpSpPr>
          <p:cNvPr id="16390" name="Skupina 8"/>
          <p:cNvGrpSpPr>
            <a:grpSpLocks/>
          </p:cNvGrpSpPr>
          <p:nvPr/>
        </p:nvGrpSpPr>
        <p:grpSpPr bwMode="auto">
          <a:xfrm>
            <a:off x="1441450" y="6569075"/>
            <a:ext cx="347663" cy="212725"/>
            <a:chOff x="1688472" y="6568288"/>
            <a:chExt cx="347118" cy="212755"/>
          </a:xfrm>
        </p:grpSpPr>
        <p:cxnSp>
          <p:nvCxnSpPr>
            <p:cNvPr id="10" name="Raven konektor 9"/>
            <p:cNvCxnSpPr/>
            <p:nvPr/>
          </p:nvCxnSpPr>
          <p:spPr>
            <a:xfrm rot="10800000" flipV="1">
              <a:off x="1688472" y="6568288"/>
              <a:ext cx="263112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Raven konektor 10"/>
            <p:cNvCxnSpPr/>
            <p:nvPr/>
          </p:nvCxnSpPr>
          <p:spPr>
            <a:xfrm>
              <a:off x="1694812" y="6758815"/>
              <a:ext cx="340778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Lok 11"/>
            <p:cNvSpPr/>
            <p:nvPr/>
          </p:nvSpPr>
          <p:spPr>
            <a:xfrm rot="2183305">
              <a:off x="1739192" y="6619095"/>
              <a:ext cx="171181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6391" name="Skupina 12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4" name="Raven konektor 13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en konektor 14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Raven konektor 15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392" name="PoljeZBesedilom 16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6393" name="PoljeZBesedilom 17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grpSp>
        <p:nvGrpSpPr>
          <p:cNvPr id="16394" name="Skupina 18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16395" name="Skupina 19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24" name="Elipsa 23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25" name="Raven konektor 24"/>
              <p:cNvCxnSpPr>
                <a:stCxn id="24" idx="5"/>
                <a:endCxn id="24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1" name="Raven konektor 20"/>
            <p:cNvCxnSpPr>
              <a:stCxn id="24" idx="7"/>
              <a:endCxn id="24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Raven konektor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Raven konektor 22"/>
            <p:cNvCxnSpPr>
              <a:stCxn id="24" idx="2"/>
              <a:endCxn id="24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kumenti\Delavnice\2011 TRAIL, Bibracte\Visualization\slike_predstavitev\tonovcov_grad_PCA_band1i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PCA of hill-shadings – bands 1 and 2</a:t>
            </a:r>
            <a:endParaRPr lang="en-GB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15365" name="PoljeZBesedilom 9"/>
          <p:cNvSpPr txBox="1">
            <a:spLocks noChangeArrowheads="1"/>
          </p:cNvSpPr>
          <p:nvPr/>
        </p:nvSpPr>
        <p:spPr bwMode="auto">
          <a:xfrm>
            <a:off x="122238" y="6427788"/>
            <a:ext cx="234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45°</a:t>
            </a:r>
          </a:p>
        </p:txBody>
      </p:sp>
      <p:grpSp>
        <p:nvGrpSpPr>
          <p:cNvPr id="15366" name="Skupina 10"/>
          <p:cNvGrpSpPr>
            <a:grpSpLocks/>
          </p:cNvGrpSpPr>
          <p:nvPr/>
        </p:nvGrpSpPr>
        <p:grpSpPr bwMode="auto">
          <a:xfrm>
            <a:off x="1441450" y="6569075"/>
            <a:ext cx="347663" cy="212725"/>
            <a:chOff x="1688472" y="6568288"/>
            <a:chExt cx="347118" cy="212755"/>
          </a:xfrm>
        </p:grpSpPr>
        <p:cxnSp>
          <p:nvCxnSpPr>
            <p:cNvPr id="12" name="Raven konektor 11"/>
            <p:cNvCxnSpPr/>
            <p:nvPr/>
          </p:nvCxnSpPr>
          <p:spPr>
            <a:xfrm rot="10800000" flipV="1">
              <a:off x="1688472" y="6568288"/>
              <a:ext cx="263112" cy="19052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en konektor 12"/>
            <p:cNvCxnSpPr/>
            <p:nvPr/>
          </p:nvCxnSpPr>
          <p:spPr>
            <a:xfrm>
              <a:off x="1694812" y="6758815"/>
              <a:ext cx="340778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Lok 13"/>
            <p:cNvSpPr/>
            <p:nvPr/>
          </p:nvSpPr>
          <p:spPr>
            <a:xfrm rot="2183305">
              <a:off x="1739192" y="6619095"/>
              <a:ext cx="171181" cy="161948"/>
            </a:xfrm>
            <a:prstGeom prst="arc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5367" name="Skupina 17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9" name="Raven konektor 18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en konektor 19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en konektor 20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368" name="PoljeZBesedilom 21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369" name="PoljeZBesedilom 22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grpSp>
        <p:nvGrpSpPr>
          <p:cNvPr id="15370" name="Skupina 37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15371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16" name="Elipsa 15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17" name="Raven konektor 16"/>
              <p:cNvCxnSpPr>
                <a:stCxn id="16" idx="5"/>
                <a:endCxn id="16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8" name="Raven konektor 27"/>
            <p:cNvCxnSpPr>
              <a:stCxn id="16" idx="7"/>
              <a:endCxn id="16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Raven konektor 31"/>
            <p:cNvCxnSpPr>
              <a:stCxn id="16" idx="0"/>
              <a:endCxn id="16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Raven konektor 34"/>
            <p:cNvCxnSpPr>
              <a:stCxn id="16" idx="2"/>
              <a:endCxn id="16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0" y="2337238"/>
            <a:ext cx="9144000" cy="179332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06263"/>
            <a:ext cx="8229600" cy="723900"/>
          </a:xfrm>
        </p:spPr>
        <p:txBody>
          <a:bodyPr/>
          <a:lstStyle/>
          <a:p>
            <a:r>
              <a:rPr lang="sl-SI" sz="4000" dirty="0" err="1" smtClean="0"/>
              <a:t>Why</a:t>
            </a:r>
            <a:r>
              <a:rPr lang="sl-SI" sz="4000" dirty="0" smtClean="0"/>
              <a:t> </a:t>
            </a:r>
            <a:r>
              <a:rPr lang="sl-SI" sz="4000" dirty="0" err="1"/>
              <a:t>d</a:t>
            </a:r>
            <a:r>
              <a:rPr lang="sl-SI" sz="4000" dirty="0" err="1" smtClean="0"/>
              <a:t>ifferent</a:t>
            </a:r>
            <a:r>
              <a:rPr lang="sl-SI" sz="4000" dirty="0" smtClean="0"/>
              <a:t> </a:t>
            </a:r>
            <a:r>
              <a:rPr lang="sl-SI" sz="4000" dirty="0" err="1" smtClean="0"/>
              <a:t>visualizations</a:t>
            </a:r>
            <a:r>
              <a:rPr lang="sl-SI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98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PCA of hill-shadings</a:t>
            </a:r>
            <a:endParaRPr lang="en-GB" noProof="0" dirty="0"/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457200" y="1592263"/>
            <a:ext cx="6967538" cy="4525962"/>
          </a:xfrm>
        </p:spPr>
        <p:txBody>
          <a:bodyPr/>
          <a:lstStyle/>
          <a:p>
            <a:r>
              <a:rPr lang="en-GB" noProof="0" dirty="0" smtClean="0"/>
              <a:t>removes redundancy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does not provide consistent results with different datasets</a:t>
            </a:r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22357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421931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Colour cast</a:t>
            </a:r>
            <a:endParaRPr lang="en-GB" noProof="0" dirty="0"/>
          </a:p>
        </p:txBody>
      </p:sp>
      <p:sp>
        <p:nvSpPr>
          <p:cNvPr id="1843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histogram manipulation, colour ranging </a:t>
            </a:r>
          </a:p>
          <a:p>
            <a:r>
              <a:rPr lang="en-GB" noProof="0" dirty="0" smtClean="0"/>
              <a:t>limits the range of displayed values</a:t>
            </a:r>
          </a:p>
          <a:p>
            <a:endParaRPr lang="en-GB" sz="1800" noProof="0" dirty="0" smtClean="0"/>
          </a:p>
          <a:p>
            <a:endParaRPr lang="en-GB" sz="1800" noProof="0" dirty="0" smtClean="0"/>
          </a:p>
          <a:p>
            <a:r>
              <a:rPr lang="en-GB" sz="1800" noProof="0" dirty="0" smtClean="0"/>
              <a:t>Challis 2006. </a:t>
            </a:r>
            <a:r>
              <a:rPr lang="en-GB" sz="1800" i="1" noProof="0" dirty="0" smtClean="0"/>
              <a:t>Archaeological Prospection.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3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0"/>
            <a:ext cx="9144000" cy="6880225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458" name="Picture 2" descr="D:\Dokumenti\Delavnice\2011 TRAIL, Bibracte\Visualization\slike_predstavitev\struge_nadize_colour_cast_270-280_b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460" name="PoljeZBesedilom 5"/>
          <p:cNvSpPr txBox="1">
            <a:spLocks noChangeArrowheads="1"/>
          </p:cNvSpPr>
          <p:nvPr/>
        </p:nvSpPr>
        <p:spPr bwMode="auto">
          <a:xfrm>
            <a:off x="660808" y="2103438"/>
            <a:ext cx="96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270 m</a:t>
            </a:r>
          </a:p>
        </p:txBody>
      </p:sp>
      <p:sp>
        <p:nvSpPr>
          <p:cNvPr id="19461" name="PoljeZBesedilom 6"/>
          <p:cNvSpPr txBox="1">
            <a:spLocks noChangeArrowheads="1"/>
          </p:cNvSpPr>
          <p:nvPr/>
        </p:nvSpPr>
        <p:spPr bwMode="auto">
          <a:xfrm>
            <a:off x="660808" y="536575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280 m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Colour cast</a:t>
            </a:r>
            <a:endParaRPr lang="en-GB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19464" name="Skupina 10"/>
          <p:cNvGrpSpPr>
            <a:grpSpLocks/>
          </p:cNvGrpSpPr>
          <p:nvPr/>
        </p:nvGrpSpPr>
        <p:grpSpPr bwMode="auto">
          <a:xfrm>
            <a:off x="6210300" y="6672263"/>
            <a:ext cx="2070100" cy="122237"/>
            <a:chOff x="5797664" y="6443403"/>
            <a:chExt cx="2482736" cy="264686"/>
          </a:xfrm>
        </p:grpSpPr>
        <p:cxnSp>
          <p:nvCxnSpPr>
            <p:cNvPr id="12" name="Raven konektor 11"/>
            <p:cNvCxnSpPr/>
            <p:nvPr/>
          </p:nvCxnSpPr>
          <p:spPr>
            <a:xfrm rot="5400000">
              <a:off x="5676586" y="6564481"/>
              <a:ext cx="244061" cy="1905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en konektor 12"/>
            <p:cNvCxnSpPr/>
            <p:nvPr/>
          </p:nvCxnSpPr>
          <p:spPr>
            <a:xfrm rot="5400000">
              <a:off x="8157418" y="6585106"/>
              <a:ext cx="244061" cy="1903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en konektor 13"/>
            <p:cNvCxnSpPr/>
            <p:nvPr/>
          </p:nvCxnSpPr>
          <p:spPr>
            <a:xfrm rot="10800000">
              <a:off x="5799569" y="6708089"/>
              <a:ext cx="2478928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PoljeZBesedilom 5"/>
          <p:cNvSpPr txBox="1">
            <a:spLocks noChangeArrowheads="1"/>
          </p:cNvSpPr>
          <p:nvPr/>
        </p:nvSpPr>
        <p:spPr bwMode="auto">
          <a:xfrm>
            <a:off x="660808" y="2103438"/>
            <a:ext cx="965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190 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16" name="PoljeZBesedilom 6"/>
          <p:cNvSpPr txBox="1">
            <a:spLocks noChangeArrowheads="1"/>
          </p:cNvSpPr>
          <p:nvPr/>
        </p:nvSpPr>
        <p:spPr bwMode="auto">
          <a:xfrm>
            <a:off x="660808" y="536575"/>
            <a:ext cx="1120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1220 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19465" name="PoljeZBesedilom 14"/>
          <p:cNvSpPr txBox="1">
            <a:spLocks noChangeArrowheads="1"/>
          </p:cNvSpPr>
          <p:nvPr/>
        </p:nvSpPr>
        <p:spPr bwMode="auto">
          <a:xfrm>
            <a:off x="6048375" y="6303963"/>
            <a:ext cx="23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9466" name="PoljeZBesedilom 15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m</a:t>
            </a:r>
          </a:p>
        </p:txBody>
      </p:sp>
      <p:pic>
        <p:nvPicPr>
          <p:cNvPr id="1026" name="Picture 2" descr="D:\Dokumenti\Delavnice\2011 Poleti v preteklost\DEM_cel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8736"/>
            <a:ext cx="2528208" cy="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Colour cast</a:t>
            </a:r>
            <a:endParaRPr lang="en-GB" noProof="0" dirty="0"/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57200" y="1592263"/>
            <a:ext cx="6967538" cy="4525962"/>
          </a:xfrm>
        </p:spPr>
        <p:txBody>
          <a:bodyPr/>
          <a:lstStyle/>
          <a:p>
            <a:r>
              <a:rPr lang="en-GB" noProof="0" dirty="0" smtClean="0"/>
              <a:t>useful in flat terrain</a:t>
            </a:r>
          </a:p>
          <a:p>
            <a:r>
              <a:rPr lang="en-GB" noProof="0" dirty="0" smtClean="0"/>
              <a:t>retains the display of original elevation data</a:t>
            </a:r>
          </a:p>
          <a:p>
            <a:r>
              <a:rPr lang="en-GB" noProof="0" dirty="0" smtClean="0"/>
              <a:t>easy to interpret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completely fails in rugged terrain</a:t>
            </a:r>
          </a:p>
          <a:p>
            <a:r>
              <a:rPr lang="en-GB" noProof="0" dirty="0" smtClean="0"/>
              <a:t>extensive manipulation is needed</a:t>
            </a:r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69072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Trend removal (LRM)</a:t>
            </a:r>
            <a:endParaRPr lang="en-GB" noProof="0" dirty="0"/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remove the trend in data so only small scale features remain</a:t>
            </a:r>
          </a:p>
          <a:p>
            <a:r>
              <a:rPr lang="en-GB" noProof="0" dirty="0" smtClean="0"/>
              <a:t>removes the height variation of “global” features</a:t>
            </a:r>
            <a:endParaRPr lang="en-GB" noProof="0" dirty="0"/>
          </a:p>
        </p:txBody>
      </p:sp>
      <p:pic>
        <p:nvPicPr>
          <p:cNvPr id="21509" name="Picture 3" descr="D:\Dokumenti\Delavnice\2011 TRAIL, Bibracte\Visualization\slike_predstavitev\trend_removal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5" y="3311525"/>
            <a:ext cx="64500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konektor 6"/>
          <p:cNvCxnSpPr/>
          <p:nvPr/>
        </p:nvCxnSpPr>
        <p:spPr>
          <a:xfrm>
            <a:off x="3856038" y="4084638"/>
            <a:ext cx="4365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PoljeZBesedilom 7"/>
          <p:cNvSpPr txBox="1">
            <a:spLocks noChangeArrowheads="1"/>
          </p:cNvSpPr>
          <p:nvPr/>
        </p:nvSpPr>
        <p:spPr bwMode="auto">
          <a:xfrm>
            <a:off x="4032250" y="4768850"/>
            <a:ext cx="96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240 m</a:t>
            </a:r>
          </a:p>
        </p:txBody>
      </p:sp>
      <p:sp>
        <p:nvSpPr>
          <p:cNvPr id="21512" name="PoljeZBesedilom 8"/>
          <p:cNvSpPr txBox="1">
            <a:spLocks noChangeArrowheads="1"/>
          </p:cNvSpPr>
          <p:nvPr/>
        </p:nvSpPr>
        <p:spPr bwMode="auto">
          <a:xfrm>
            <a:off x="415925" y="3051175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280 m</a:t>
            </a:r>
          </a:p>
        </p:txBody>
      </p:sp>
      <p:sp>
        <p:nvSpPr>
          <p:cNvPr id="21513" name="PoljeZBesedilom 9"/>
          <p:cNvSpPr txBox="1">
            <a:spLocks noChangeArrowheads="1"/>
          </p:cNvSpPr>
          <p:nvPr/>
        </p:nvSpPr>
        <p:spPr bwMode="auto">
          <a:xfrm>
            <a:off x="7796213" y="4306888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-5 m</a:t>
            </a:r>
          </a:p>
        </p:txBody>
      </p:sp>
      <p:sp>
        <p:nvSpPr>
          <p:cNvPr id="21514" name="PoljeZBesedilom 10"/>
          <p:cNvSpPr txBox="1">
            <a:spLocks noChangeArrowheads="1"/>
          </p:cNvSpPr>
          <p:nvPr/>
        </p:nvSpPr>
        <p:spPr bwMode="auto">
          <a:xfrm>
            <a:off x="7891463" y="3622675"/>
            <a:ext cx="65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5 m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4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Trend removal (LRM)</a:t>
            </a:r>
            <a:endParaRPr lang="en-GB" noProof="0" dirty="0"/>
          </a:p>
        </p:txBody>
      </p:sp>
      <p:sp>
        <p:nvSpPr>
          <p:cNvPr id="2253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several methods to assess the trend:</a:t>
            </a:r>
          </a:p>
          <a:p>
            <a:pPr lvl="1"/>
            <a:r>
              <a:rPr lang="en-GB" noProof="0" dirty="0" smtClean="0"/>
              <a:t>averaging</a:t>
            </a:r>
          </a:p>
          <a:p>
            <a:pPr lvl="1"/>
            <a:r>
              <a:rPr lang="en-GB" noProof="0" dirty="0" smtClean="0"/>
              <a:t>median smoothing</a:t>
            </a:r>
          </a:p>
          <a:p>
            <a:pPr lvl="1"/>
            <a:r>
              <a:rPr lang="en-GB" noProof="0" dirty="0" smtClean="0"/>
              <a:t>Gaussian smoothing</a:t>
            </a:r>
          </a:p>
          <a:p>
            <a:pPr lvl="1"/>
            <a:r>
              <a:rPr lang="en-GB" noProof="0" dirty="0" smtClean="0"/>
              <a:t>improvement with a “purged DEM” </a:t>
            </a:r>
            <a:r>
              <a:rPr lang="en-GB" sz="1800" noProof="0" dirty="0" smtClean="0"/>
              <a:t>(Hesse</a:t>
            </a:r>
            <a:r>
              <a:rPr lang="en-GB" sz="1800" dirty="0" smtClean="0"/>
              <a:t>.</a:t>
            </a:r>
            <a:r>
              <a:rPr lang="en-GB" sz="1800" noProof="0" dirty="0" smtClean="0"/>
              <a:t> 2010. </a:t>
            </a:r>
            <a:r>
              <a:rPr lang="en-GB" sz="1800" i="1" noProof="0" dirty="0" smtClean="0"/>
              <a:t>Archaeological Prospection</a:t>
            </a:r>
            <a:r>
              <a:rPr lang="en-GB" sz="1800" noProof="0" dirty="0" smtClean="0"/>
              <a:t>)</a:t>
            </a:r>
            <a:endParaRPr lang="en-GB" sz="1800" noProof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Dokumenti\Delavnice\2011 TRAIL, Bibracte\Visualization\slike_predstavitev\struge_nadize_colour_cast_270-280_b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772"/>
            <a:ext cx="9144000" cy="688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okumenti\Delavnice\2012 Pariz, Lidar\struge_nadize_tren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773"/>
            <a:ext cx="9144000" cy="68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3" descr="D:\Dokumenti\Delavnice\2011 TRAIL, Bibracte\Visualization\slike_predstavitev\struge_nadize_mikrorelie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772"/>
            <a:ext cx="9144000" cy="6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Trend removal (LRM)</a:t>
            </a:r>
            <a:endParaRPr lang="en-GB" noProof="0" dirty="0"/>
          </a:p>
        </p:txBody>
      </p:sp>
      <p:sp>
        <p:nvSpPr>
          <p:cNvPr id="8" name="Pravokotnik 7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605" name="PoljeZBesedilom 8"/>
          <p:cNvSpPr txBox="1">
            <a:spLocks noChangeArrowheads="1"/>
          </p:cNvSpPr>
          <p:nvPr/>
        </p:nvSpPr>
        <p:spPr bwMode="auto">
          <a:xfrm>
            <a:off x="676275" y="2103438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-1 m</a:t>
            </a:r>
          </a:p>
        </p:txBody>
      </p:sp>
      <p:sp>
        <p:nvSpPr>
          <p:cNvPr id="25606" name="PoljeZBesedilom 9"/>
          <p:cNvSpPr txBox="1">
            <a:spLocks noChangeArrowheads="1"/>
          </p:cNvSpPr>
          <p:nvPr/>
        </p:nvSpPr>
        <p:spPr bwMode="auto">
          <a:xfrm>
            <a:off x="769938" y="536575"/>
            <a:ext cx="65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m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5608" name="PoljeZBesedilom 12"/>
          <p:cNvSpPr txBox="1">
            <a:spLocks noChangeArrowheads="1"/>
          </p:cNvSpPr>
          <p:nvPr/>
        </p:nvSpPr>
        <p:spPr bwMode="auto">
          <a:xfrm>
            <a:off x="122238" y="6427788"/>
            <a:ext cx="384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 Gaussian trend removal</a:t>
            </a:r>
          </a:p>
        </p:txBody>
      </p:sp>
      <p:grpSp>
        <p:nvGrpSpPr>
          <p:cNvPr id="25609" name="Skupina 17"/>
          <p:cNvGrpSpPr>
            <a:grpSpLocks/>
          </p:cNvGrpSpPr>
          <p:nvPr/>
        </p:nvGrpSpPr>
        <p:grpSpPr bwMode="auto">
          <a:xfrm>
            <a:off x="6210300" y="6672263"/>
            <a:ext cx="2070100" cy="122237"/>
            <a:chOff x="5797664" y="6443403"/>
            <a:chExt cx="2482736" cy="264686"/>
          </a:xfrm>
        </p:grpSpPr>
        <p:cxnSp>
          <p:nvCxnSpPr>
            <p:cNvPr id="19" name="Raven konektor 18"/>
            <p:cNvCxnSpPr/>
            <p:nvPr/>
          </p:nvCxnSpPr>
          <p:spPr>
            <a:xfrm rot="5400000">
              <a:off x="5676586" y="6564481"/>
              <a:ext cx="244061" cy="1905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en konektor 19"/>
            <p:cNvCxnSpPr/>
            <p:nvPr/>
          </p:nvCxnSpPr>
          <p:spPr>
            <a:xfrm rot="5400000">
              <a:off x="8157418" y="6585106"/>
              <a:ext cx="244061" cy="1903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en konektor 20"/>
            <p:cNvCxnSpPr/>
            <p:nvPr/>
          </p:nvCxnSpPr>
          <p:spPr>
            <a:xfrm rot="10800000">
              <a:off x="5799569" y="6708089"/>
              <a:ext cx="2478928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610" name="PoljeZBesedilom 21"/>
          <p:cNvSpPr txBox="1">
            <a:spLocks noChangeArrowheads="1"/>
          </p:cNvSpPr>
          <p:nvPr/>
        </p:nvSpPr>
        <p:spPr bwMode="auto">
          <a:xfrm>
            <a:off x="6048375" y="6303963"/>
            <a:ext cx="23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5611" name="PoljeZBesedilom 22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m</a:t>
            </a:r>
          </a:p>
        </p:txBody>
      </p:sp>
      <p:sp>
        <p:nvSpPr>
          <p:cNvPr id="16" name="PoljeZBesedilom 5"/>
          <p:cNvSpPr txBox="1">
            <a:spLocks noChangeArrowheads="1"/>
          </p:cNvSpPr>
          <p:nvPr/>
        </p:nvSpPr>
        <p:spPr bwMode="auto">
          <a:xfrm>
            <a:off x="639360" y="2095751"/>
            <a:ext cx="965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270 m</a:t>
            </a:r>
          </a:p>
        </p:txBody>
      </p:sp>
      <p:sp>
        <p:nvSpPr>
          <p:cNvPr id="17" name="PoljeZBesedilom 6"/>
          <p:cNvSpPr txBox="1">
            <a:spLocks noChangeArrowheads="1"/>
          </p:cNvSpPr>
          <p:nvPr/>
        </p:nvSpPr>
        <p:spPr bwMode="auto">
          <a:xfrm>
            <a:off x="639360" y="528888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280 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5" grpId="2"/>
      <p:bldP spid="25606" grpId="0"/>
      <p:bldP spid="25606" grpId="1"/>
      <p:bldP spid="25606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Trend removal (LRM)</a:t>
            </a:r>
            <a:endParaRPr lang="en-GB" noProof="0" dirty="0"/>
          </a:p>
        </p:txBody>
      </p:sp>
      <p:sp>
        <p:nvSpPr>
          <p:cNvPr id="26629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can be used as input to other methods</a:t>
            </a:r>
            <a:endParaRPr lang="sl-SI" noProof="0" dirty="0" smtClean="0"/>
          </a:p>
          <a:p>
            <a:r>
              <a:rPr lang="sl-SI" dirty="0" err="1" smtClean="0"/>
              <a:t>works</a:t>
            </a:r>
            <a:r>
              <a:rPr lang="sl-SI" dirty="0" smtClean="0"/>
              <a:t> </a:t>
            </a:r>
            <a:r>
              <a:rPr lang="sl-SI" dirty="0" err="1" smtClean="0"/>
              <a:t>extremely</a:t>
            </a:r>
            <a:r>
              <a:rPr lang="sl-SI" dirty="0" smtClean="0"/>
              <a:t> </a:t>
            </a:r>
            <a:r>
              <a:rPr lang="sl-SI" dirty="0" err="1" smtClean="0"/>
              <a:t>well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gentle</a:t>
            </a:r>
            <a:r>
              <a:rPr lang="sl-SI" dirty="0" smtClean="0"/>
              <a:t> </a:t>
            </a:r>
            <a:r>
              <a:rPr lang="sl-SI" dirty="0" err="1" smtClean="0"/>
              <a:t>slopes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level of smoothing</a:t>
            </a:r>
          </a:p>
          <a:p>
            <a:r>
              <a:rPr lang="en-GB" noProof="0" dirty="0" smtClean="0"/>
              <a:t>introduces artefacts (e.g. artificial banks and ditches)</a:t>
            </a:r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658745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70572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Slope </a:t>
            </a:r>
            <a:r>
              <a:rPr lang="sl-SI" noProof="0" dirty="0" smtClean="0"/>
              <a:t>gradient</a:t>
            </a:r>
            <a:endParaRPr lang="en-GB" noProof="0" dirty="0"/>
          </a:p>
        </p:txBody>
      </p:sp>
      <p:sp>
        <p:nvSpPr>
          <p:cNvPr id="2765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the first derivative of a DEM</a:t>
            </a:r>
          </a:p>
          <a:p>
            <a:r>
              <a:rPr lang="en-GB" noProof="0" dirty="0" smtClean="0"/>
              <a:t>inverted greyscale retains relief representation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sz="1800" noProof="0" dirty="0" err="1" smtClean="0"/>
              <a:t>Doneus</a:t>
            </a:r>
            <a:r>
              <a:rPr lang="en-GB" sz="1800" noProof="0" dirty="0" smtClean="0"/>
              <a:t> et al. 2006. </a:t>
            </a:r>
            <a:r>
              <a:rPr lang="en-GB" sz="1800" i="1" noProof="0" dirty="0" smtClean="0"/>
              <a:t>BAR International Series.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5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kumenti\Delavnice\2011 TRAIL, Bibracte\Visualization\slike_predstavitev\tonovcov_grad_sl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Slope </a:t>
            </a:r>
            <a:r>
              <a:rPr lang="sl-SI" dirty="0"/>
              <a:t>gradient</a:t>
            </a:r>
            <a:endParaRPr lang="en-GB" noProof="0" dirty="0"/>
          </a:p>
        </p:txBody>
      </p:sp>
      <p:sp>
        <p:nvSpPr>
          <p:cNvPr id="5" name="Pravokotnik 4"/>
          <p:cNvSpPr/>
          <p:nvPr/>
        </p:nvSpPr>
        <p:spPr>
          <a:xfrm flipV="1"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766001" y="2102933"/>
            <a:ext cx="4443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0°</a:t>
            </a:r>
          </a:p>
        </p:txBody>
      </p:sp>
      <p:sp>
        <p:nvSpPr>
          <p:cNvPr id="28678" name="PoljeZBesedilom 6"/>
          <p:cNvSpPr txBox="1">
            <a:spLocks noChangeArrowheads="1"/>
          </p:cNvSpPr>
          <p:nvPr/>
        </p:nvSpPr>
        <p:spPr bwMode="auto">
          <a:xfrm>
            <a:off x="688975" y="536575"/>
            <a:ext cx="59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90°</a:t>
            </a:r>
          </a:p>
        </p:txBody>
      </p:sp>
      <p:sp>
        <p:nvSpPr>
          <p:cNvPr id="9" name="Pravokotnik 8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28680" name="Skupina 17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9" name="Raven konektor 18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en konektor 19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en konektor 20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681" name="PoljeZBesedilom 21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8682" name="PoljeZBesedilom 22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Lidar and past cultural landscapes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forest cover in </a:t>
            </a:r>
            <a:r>
              <a:rPr lang="sl-SI" noProof="0" dirty="0" err="1" smtClean="0"/>
              <a:t>Europe</a:t>
            </a:r>
            <a:r>
              <a:rPr lang="sl-SI" noProof="0" dirty="0" smtClean="0"/>
              <a:t> is </a:t>
            </a:r>
            <a:r>
              <a:rPr lang="sl-SI" noProof="0" dirty="0" err="1" smtClean="0"/>
              <a:t>growing</a:t>
            </a:r>
            <a:endParaRPr lang="sl-SI" dirty="0"/>
          </a:p>
          <a:p>
            <a:pPr lvl="1"/>
            <a:r>
              <a:rPr lang="en-GB" noProof="0" dirty="0" smtClean="0"/>
              <a:t>Slovenia: 39% </a:t>
            </a:r>
            <a:r>
              <a:rPr lang="en-GB" noProof="0" dirty="0" smtClean="0">
                <a:sym typeface="Wingdings" pitchFamily="2" charset="2"/>
              </a:rPr>
              <a:t>--&gt;</a:t>
            </a:r>
            <a:r>
              <a:rPr lang="en-GB" noProof="0" dirty="0" smtClean="0"/>
              <a:t> 60% in the last century</a:t>
            </a:r>
          </a:p>
          <a:p>
            <a:endParaRPr lang="en-GB" noProof="0" dirty="0" smtClean="0"/>
          </a:p>
          <a:p>
            <a:r>
              <a:rPr lang="en-GB" noProof="0" dirty="0" smtClean="0"/>
              <a:t>DEM’s and DSM’s are mainly provided by lidar operators or national mapping authorities</a:t>
            </a:r>
          </a:p>
          <a:p>
            <a:r>
              <a:rPr lang="en-GB" noProof="0" dirty="0" smtClean="0">
                <a:sym typeface="Wingdings" pitchFamily="2" charset="2"/>
              </a:rPr>
              <a:t>they are not optimised for archaeological detection or interpretation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noProof="0" dirty="0" smtClean="0">
                <a:sym typeface="Wingdings" pitchFamily="2" charset="2"/>
              </a:rPr>
              <a:t>DTM – DSM</a:t>
            </a:r>
          </a:p>
          <a:p>
            <a:endParaRPr lang="en-GB" noProof="0" dirty="0" smtClean="0">
              <a:sym typeface="Wingdings" pitchFamily="2" charset="2"/>
            </a:endParaRPr>
          </a:p>
          <a:p>
            <a:r>
              <a:rPr lang="en-GB" noProof="0" dirty="0" smtClean="0">
                <a:sym typeface="Wingdings" pitchFamily="2" charset="2"/>
              </a:rPr>
              <a:t>advanced visualisation is rarely</a:t>
            </a:r>
            <a:r>
              <a:rPr lang="sl-SI" noProof="0" dirty="0" smtClean="0">
                <a:sym typeface="Wingdings" pitchFamily="2" charset="2"/>
              </a:rPr>
              <a:t> </a:t>
            </a:r>
            <a:r>
              <a:rPr lang="en-GB" noProof="0" dirty="0" smtClean="0">
                <a:sym typeface="Wingdings" pitchFamily="2" charset="2"/>
              </a:rPr>
              <a:t>used</a:t>
            </a:r>
            <a:endParaRPr lang="en-GB" baseline="30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Slope </a:t>
            </a:r>
            <a:r>
              <a:rPr lang="sl-SI" dirty="0" smtClean="0"/>
              <a:t>gradient</a:t>
            </a:r>
            <a:endParaRPr lang="en-GB" noProof="0" dirty="0"/>
          </a:p>
        </p:txBody>
      </p:sp>
      <p:sp>
        <p:nvSpPr>
          <p:cNvPr id="29701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easy to compute and interpret</a:t>
            </a:r>
          </a:p>
          <a:p>
            <a:r>
              <a:rPr lang="en-GB" noProof="0" dirty="0" smtClean="0"/>
              <a:t>included in standard GIS software</a:t>
            </a:r>
          </a:p>
          <a:p>
            <a:r>
              <a:rPr lang="en-GB" noProof="0" dirty="0" smtClean="0"/>
              <a:t>works well in combination with hill-shading</a:t>
            </a:r>
          </a:p>
          <a:p>
            <a:r>
              <a:rPr lang="en-GB" noProof="0" dirty="0" smtClean="0"/>
              <a:t>works well on most types of terrain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retains saturated areas</a:t>
            </a:r>
          </a:p>
          <a:p>
            <a:r>
              <a:rPr lang="en-GB" noProof="0" dirty="0" smtClean="0"/>
              <a:t>additional information needed for interpretation</a:t>
            </a:r>
          </a:p>
          <a:p>
            <a:endParaRPr lang="en-GB" noProof="0" dirty="0" smtClean="0"/>
          </a:p>
          <a:p>
            <a:endParaRPr lang="en-GB" noProof="0" dirty="0" smtClean="0"/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421129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determines the size of the visible sky</a:t>
            </a:r>
          </a:p>
          <a:p>
            <a:pPr eaLnBrk="1" hangingPunct="1"/>
            <a:r>
              <a:rPr lang="en-GB" noProof="0" dirty="0" smtClean="0"/>
              <a:t>elevation angle is determined into multiple directions and to the given distance</a:t>
            </a:r>
          </a:p>
          <a:p>
            <a:r>
              <a:rPr lang="en-GB" noProof="0" dirty="0" smtClean="0"/>
              <a:t>considers a hemisphere only</a:t>
            </a:r>
          </a:p>
          <a:p>
            <a:r>
              <a:rPr lang="en-GB" noProof="0" dirty="0" smtClean="0"/>
              <a:t>values between 0 and 1</a:t>
            </a:r>
          </a:p>
          <a:p>
            <a:endParaRPr lang="en-GB" i="1" noProof="0" dirty="0" smtClean="0"/>
          </a:p>
          <a:p>
            <a:endParaRPr lang="en-GB" i="1" noProof="0" dirty="0" smtClean="0"/>
          </a:p>
          <a:p>
            <a:endParaRPr lang="en-GB" i="1" noProof="0" dirty="0" smtClean="0"/>
          </a:p>
          <a:p>
            <a:endParaRPr lang="en-GB" i="1" noProof="0" dirty="0" smtClean="0"/>
          </a:p>
          <a:p>
            <a:r>
              <a:rPr lang="en-GB" sz="1800" noProof="0" dirty="0" smtClean="0"/>
              <a:t>Kokalj et al. 2011. </a:t>
            </a:r>
            <a:r>
              <a:rPr lang="en-GB" sz="1800" i="1" noProof="0" dirty="0" smtClean="0"/>
              <a:t>Antiquity.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Sky View Factor</a:t>
            </a:r>
            <a:endParaRPr lang="en-GB" noProof="0" dirty="0"/>
          </a:p>
        </p:txBody>
      </p:sp>
      <p:pic>
        <p:nvPicPr>
          <p:cNvPr id="35844" name="Picture 5" descr="D:\Dokumenti\Clanki\2010 EARSeL\delez_vidnega_neba_3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84" y="3527536"/>
            <a:ext cx="33861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6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D:\Dokumenti\Clanki\2010 EARSeL\slika_sky_z_reliefom5_SV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085850"/>
            <a:ext cx="563086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D:\Dokumenti\Clanki\2010 EARSeL\slika_sky_z_reliefom5_DEM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085850"/>
            <a:ext cx="563086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Sky View Factor</a:t>
            </a:r>
            <a:endParaRPr lang="en-GB" noProof="0"/>
          </a:p>
        </p:txBody>
      </p:sp>
      <p:pic>
        <p:nvPicPr>
          <p:cNvPr id="62469" name="Picture 5" descr="D:\Dokumenti\Clanki\2010 EARSeL\slika_sky_z_reliefom2_radij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085850"/>
            <a:ext cx="562768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D:\Dokumenti\Clanki\2010 EARSeL\slika_sky_z_reliefom3_direction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1085850"/>
            <a:ext cx="56261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D:\Dokumenti\Clanki\2010 EARSeL\slika_sky_z_reliefom4_profile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1085850"/>
            <a:ext cx="56261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D:\Dokumenti\Clanki\2010 EARSeL\slika_sky_z_reliefom1_observe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085850"/>
            <a:ext cx="562768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D:\Dokumenti\Clanki\2010 EARSeL\slika_sky_z_reliefom6_črt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1085850"/>
            <a:ext cx="56261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68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kumenti\Delavnice\2011 TRAIL, Bibracte\Visualization\slike_predstavitev\tonovcov_grad_SVF_unstretch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Sky View Factor</a:t>
            </a:r>
            <a:endParaRPr lang="en-GB" noProof="0" dirty="0"/>
          </a:p>
        </p:txBody>
      </p:sp>
      <p:sp>
        <p:nvSpPr>
          <p:cNvPr id="6" name="Pravokotnik 5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7893" name="PoljeZBesedilom 6"/>
          <p:cNvSpPr txBox="1">
            <a:spLocks noChangeArrowheads="1"/>
          </p:cNvSpPr>
          <p:nvPr/>
        </p:nvSpPr>
        <p:spPr bwMode="auto">
          <a:xfrm>
            <a:off x="722313" y="214312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894" name="PoljeZBesedilom 7"/>
          <p:cNvSpPr txBox="1">
            <a:spLocks noChangeArrowheads="1"/>
          </p:cNvSpPr>
          <p:nvPr/>
        </p:nvSpPr>
        <p:spPr bwMode="auto">
          <a:xfrm>
            <a:off x="722313" y="53657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37896" name="Skupina 29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31" name="Raven konektor 30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Raven konektor 31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Raven konektor 32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897" name="PoljeZBesedilom 33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898" name="PoljeZBesedilom 34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37899" name="PoljeZBesedilom 35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(20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7900" name="Skupina 36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37904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42" name="Elipsa 41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43" name="Raven konektor 42"/>
              <p:cNvCxnSpPr>
                <a:stCxn id="42" idx="5"/>
                <a:endCxn id="42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aven konektor 38"/>
            <p:cNvCxnSpPr>
              <a:stCxn id="42" idx="7"/>
              <a:endCxn id="42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Raven konektor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Raven konektor 40"/>
            <p:cNvCxnSpPr>
              <a:stCxn id="42" idx="2"/>
              <a:endCxn id="42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901" name="Skupina 43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49" name="Elipsa 48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48" name="Raven konektor 47"/>
            <p:cNvCxnSpPr>
              <a:endCxn id="49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38916" name="Picture 3" descr="D:\Dokumenti\Delavnice\2011 TRAIL, Bibracte\Visualization\slike_predstavitev\tonovcov_grad_SVF_stretch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106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38922" name="Skupina 11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3" name="Raven konektor 12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en konektor 13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en konektor 14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8923" name="PoljeZBesedilom 15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8924" name="PoljeZBesedilom 16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38925" name="PoljeZBesedilom 17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(20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8926" name="Skupina 18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38930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24" name="Elipsa 23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25" name="Raven konektor 24"/>
              <p:cNvCxnSpPr>
                <a:stCxn id="24" idx="5"/>
                <a:endCxn id="24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1" name="Raven konektor 20"/>
            <p:cNvCxnSpPr>
              <a:stCxn id="24" idx="7"/>
              <a:endCxn id="24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Raven konektor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Raven konektor 22"/>
            <p:cNvCxnSpPr>
              <a:stCxn id="24" idx="2"/>
              <a:endCxn id="24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8927" name="Skupina 25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27" name="Elipsa 26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8" name="Raven konektor 27"/>
            <p:cNvCxnSpPr>
              <a:endCxn id="27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9" name="Picture 6" descr="tonovc_zemljevi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10" y="328719"/>
            <a:ext cx="7298781" cy="5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457200" y="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Sky View Factor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8919" name="PoljeZBesedilom 8"/>
          <p:cNvSpPr txBox="1">
            <a:spLocks noChangeArrowheads="1"/>
          </p:cNvSpPr>
          <p:nvPr/>
        </p:nvSpPr>
        <p:spPr bwMode="auto">
          <a:xfrm>
            <a:off x="722313" y="53657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8920" name="PoljeZBesedilom 9"/>
          <p:cNvSpPr txBox="1">
            <a:spLocks noChangeArrowheads="1"/>
          </p:cNvSpPr>
          <p:nvPr/>
        </p:nvSpPr>
        <p:spPr bwMode="auto">
          <a:xfrm>
            <a:off x="722313" y="2143125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0.6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kumenti\Delavnice\2012 Pariz, Lidar\ridge_and_furrow_svf_l16_10m_-4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kumenti\Delavnice\2012 Pariz, Lidar\ridge_and_furrow_svf_l16_10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smtClean="0"/>
              <a:t>SVF – </a:t>
            </a:r>
            <a:r>
              <a:rPr lang="en-GB" noProof="0" dirty="0" smtClean="0"/>
              <a:t>Noisy data</a:t>
            </a:r>
            <a:endParaRPr lang="en-GB" noProof="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58513" y="5885806"/>
            <a:ext cx="3185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>
                <a:latin typeface="Tahoma" pitchFamily="34" charset="0"/>
              </a:rPr>
              <a:t>Lidar Data Copyright </a:t>
            </a:r>
            <a:endParaRPr lang="sl-SI" sz="1000" dirty="0">
              <a:latin typeface="Tahoma" pitchFamily="34" charset="0"/>
            </a:endParaRPr>
          </a:p>
          <a:p>
            <a:pPr algn="r" eaLnBrk="1" hangingPunct="1"/>
            <a:r>
              <a:rPr lang="en-US" sz="1000" dirty="0"/>
              <a:t>State Office for Cultural Heritage </a:t>
            </a:r>
            <a:r>
              <a:rPr lang="en-US" sz="1000" dirty="0" smtClean="0"/>
              <a:t>Baden-W</a:t>
            </a:r>
            <a:r>
              <a:rPr lang="sl-SI" sz="1000" dirty="0" smtClean="0"/>
              <a:t>u</a:t>
            </a:r>
            <a:r>
              <a:rPr lang="en-US" sz="1000" dirty="0" err="1" smtClean="0"/>
              <a:t>rttemberg</a:t>
            </a:r>
            <a:endParaRPr lang="en-GB" sz="1000" dirty="0">
              <a:latin typeface="Tahoma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10" name="Skupina 17"/>
          <p:cNvGrpSpPr>
            <a:grpSpLocks/>
          </p:cNvGrpSpPr>
          <p:nvPr/>
        </p:nvGrpSpPr>
        <p:grpSpPr bwMode="auto">
          <a:xfrm>
            <a:off x="6210300" y="6672263"/>
            <a:ext cx="2070100" cy="122237"/>
            <a:chOff x="5797664" y="6443403"/>
            <a:chExt cx="2482736" cy="264686"/>
          </a:xfrm>
        </p:grpSpPr>
        <p:cxnSp>
          <p:nvCxnSpPr>
            <p:cNvPr id="11" name="Raven konektor 18"/>
            <p:cNvCxnSpPr/>
            <p:nvPr/>
          </p:nvCxnSpPr>
          <p:spPr>
            <a:xfrm rot="5400000">
              <a:off x="5676586" y="6564481"/>
              <a:ext cx="244061" cy="1905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Raven konektor 19"/>
            <p:cNvCxnSpPr/>
            <p:nvPr/>
          </p:nvCxnSpPr>
          <p:spPr>
            <a:xfrm rot="5400000">
              <a:off x="8157418" y="6585106"/>
              <a:ext cx="244061" cy="1903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en konektor 20"/>
            <p:cNvCxnSpPr/>
            <p:nvPr/>
          </p:nvCxnSpPr>
          <p:spPr>
            <a:xfrm rot="10800000">
              <a:off x="5799569" y="6708089"/>
              <a:ext cx="2478928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PoljeZBesedilom 21"/>
          <p:cNvSpPr txBox="1">
            <a:spLocks noChangeArrowheads="1"/>
          </p:cNvSpPr>
          <p:nvPr/>
        </p:nvSpPr>
        <p:spPr bwMode="auto">
          <a:xfrm>
            <a:off x="6048375" y="6303963"/>
            <a:ext cx="23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" name="PoljeZBesedilom 22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m</a:t>
            </a:r>
          </a:p>
        </p:txBody>
      </p:sp>
      <p:sp>
        <p:nvSpPr>
          <p:cNvPr id="16" name="PoljeZBesedilom 17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</a:t>
            </a:r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(10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17" name="Skupina 18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18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22" name="Elipsa 21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23" name="Raven konektor 24"/>
              <p:cNvCxnSpPr>
                <a:stCxn id="22" idx="5"/>
                <a:endCxn id="22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9" name="Raven konektor 20"/>
            <p:cNvCxnSpPr>
              <a:stCxn id="22" idx="7"/>
              <a:endCxn id="22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Raven konektor 21"/>
            <p:cNvCxnSpPr>
              <a:stCxn id="22" idx="0"/>
              <a:endCxn id="22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aven konektor 22"/>
            <p:cNvCxnSpPr>
              <a:stCxn id="22" idx="2"/>
              <a:endCxn id="22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4" name="Skupina 25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25" name="Elipsa 24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6" name="Raven konektor 27"/>
            <p:cNvCxnSpPr>
              <a:endCxn id="25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kumenti\Delavnice\2013 Lidar, Edinburg\villa_anisotropic SV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27"/>
            <a:ext cx="9144000" cy="68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kumenti\Delavnice\2013 Lidar, Edinburg\villa_SV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27"/>
            <a:ext cx="9144000" cy="68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0" y="-22225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Anisotropic</a:t>
            </a:r>
            <a:r>
              <a:rPr lang="sl-SI" dirty="0" smtClean="0"/>
              <a:t> SVF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6372224" y="6672263"/>
            <a:ext cx="1908175" cy="122237"/>
            <a:chOff x="5797664" y="6443403"/>
            <a:chExt cx="2482736" cy="264686"/>
          </a:xfrm>
        </p:grpSpPr>
        <p:cxnSp>
          <p:nvCxnSpPr>
            <p:cNvPr id="12" name="Raven konektor 12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Raven konektor 13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en konektor 14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PoljeZBesedilom 14"/>
          <p:cNvSpPr txBox="1">
            <a:spLocks noChangeArrowheads="1"/>
          </p:cNvSpPr>
          <p:nvPr/>
        </p:nvSpPr>
        <p:spPr bwMode="auto">
          <a:xfrm>
            <a:off x="62150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6" name="PoljeZBesedilom 15"/>
          <p:cNvSpPr txBox="1">
            <a:spLocks noChangeArrowheads="1"/>
          </p:cNvSpPr>
          <p:nvPr/>
        </p:nvSpPr>
        <p:spPr bwMode="auto">
          <a:xfrm>
            <a:off x="80025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sl-SI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1" name="PoljeZBesedilom 35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(20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22" name="Skupina 18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23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27" name="Elipsa 26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28" name="Raven konektor 24"/>
              <p:cNvCxnSpPr>
                <a:stCxn id="27" idx="5"/>
                <a:endCxn id="27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4" name="Raven konektor 20"/>
            <p:cNvCxnSpPr>
              <a:stCxn id="27" idx="7"/>
              <a:endCxn id="27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Raven konektor 21"/>
            <p:cNvCxnSpPr>
              <a:stCxn id="27" idx="0"/>
              <a:endCxn id="27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Raven konektor 22"/>
            <p:cNvCxnSpPr>
              <a:stCxn id="27" idx="2"/>
              <a:endCxn id="27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Skupina 25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30" name="Elipsa 29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31" name="Raven konektor 27"/>
            <p:cNvCxnSpPr>
              <a:endCxn id="30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Pravokotnik 32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4" name="PoljeZBesedilom 8"/>
          <p:cNvSpPr txBox="1">
            <a:spLocks noChangeArrowheads="1"/>
          </p:cNvSpPr>
          <p:nvPr/>
        </p:nvSpPr>
        <p:spPr bwMode="auto">
          <a:xfrm>
            <a:off x="722313" y="536575"/>
            <a:ext cx="34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5" name="PoljeZBesedilom 9"/>
          <p:cNvSpPr txBox="1">
            <a:spLocks noChangeArrowheads="1"/>
          </p:cNvSpPr>
          <p:nvPr/>
        </p:nvSpPr>
        <p:spPr bwMode="auto">
          <a:xfrm>
            <a:off x="722313" y="2143125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0.8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875430" y="5903913"/>
            <a:ext cx="2268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Lidar Data Copyright </a:t>
            </a:r>
            <a:endParaRPr lang="sl-SI" sz="1000" dirty="0">
              <a:solidFill>
                <a:schemeClr val="bg1"/>
              </a:solidFill>
              <a:latin typeface="Tahoma" pitchFamily="34" charset="0"/>
            </a:endParaRPr>
          </a:p>
          <a:p>
            <a:pPr algn="r" eaLnBrk="1" hangingPunct="1"/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Janus </a:t>
            </a:r>
            <a:r>
              <a:rPr lang="en-US" sz="1000" dirty="0" err="1">
                <a:solidFill>
                  <a:schemeClr val="bg1"/>
                </a:solidFill>
                <a:latin typeface="Tahoma" pitchFamily="34" charset="0"/>
              </a:rPr>
              <a:t>Pannonius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</a:rPr>
              <a:t> Archaeology </a:t>
            </a:r>
            <a:r>
              <a:rPr lang="en-US" sz="1000" dirty="0" err="1">
                <a:solidFill>
                  <a:schemeClr val="bg1"/>
                </a:solidFill>
                <a:latin typeface="Tahoma" pitchFamily="34" charset="0"/>
              </a:rPr>
              <a:t>Museu</a:t>
            </a:r>
            <a:endParaRPr lang="en-GB" sz="1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Sky View Factor</a:t>
            </a:r>
            <a:endParaRPr lang="en-GB" noProof="0" dirty="0"/>
          </a:p>
        </p:txBody>
      </p:sp>
      <p:sp>
        <p:nvSpPr>
          <p:cNvPr id="39941" name="Ograda vsebine 5"/>
          <p:cNvSpPr>
            <a:spLocks noGrp="1"/>
          </p:cNvSpPr>
          <p:nvPr>
            <p:ph idx="1"/>
          </p:nvPr>
        </p:nvSpPr>
        <p:spPr>
          <a:xfrm>
            <a:off x="457200" y="1592263"/>
            <a:ext cx="6926263" cy="4525962"/>
          </a:xfrm>
        </p:spPr>
        <p:txBody>
          <a:bodyPr/>
          <a:lstStyle/>
          <a:p>
            <a:r>
              <a:rPr lang="en-GB" noProof="0" dirty="0" smtClean="0"/>
              <a:t>no saturations</a:t>
            </a:r>
          </a:p>
          <a:p>
            <a:r>
              <a:rPr lang="en-GB" noProof="0" dirty="0" smtClean="0"/>
              <a:t>clear distinction between protruding features and depressions</a:t>
            </a:r>
          </a:p>
          <a:p>
            <a:r>
              <a:rPr lang="en-GB" noProof="0" dirty="0" smtClean="0"/>
              <a:t>particularly useful for complex features</a:t>
            </a:r>
          </a:p>
          <a:p>
            <a:r>
              <a:rPr lang="en-GB" noProof="0" dirty="0" smtClean="0"/>
              <a:t>helps with noisy data</a:t>
            </a:r>
          </a:p>
          <a:p>
            <a:r>
              <a:rPr lang="sl-SI" noProof="0" dirty="0" err="1" smtClean="0"/>
              <a:t>intuitive</a:t>
            </a:r>
            <a:endParaRPr lang="sl-SI" noProof="0" dirty="0" smtClean="0"/>
          </a:p>
          <a:p>
            <a:endParaRPr lang="sl-SI" noProof="0" dirty="0" smtClean="0"/>
          </a:p>
          <a:p>
            <a:r>
              <a:rPr lang="en-GB" noProof="0" dirty="0" smtClean="0"/>
              <a:t>“washout effect” on very flat terrain with very low protruding features</a:t>
            </a:r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635831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err="1" smtClean="0"/>
              <a:t>Openness</a:t>
            </a:r>
            <a:endParaRPr lang="en-GB" noProof="0" dirty="0"/>
          </a:p>
        </p:txBody>
      </p:sp>
      <p:sp>
        <p:nvSpPr>
          <p:cNvPr id="409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 err="1" smtClean="0"/>
              <a:t>quantifies</a:t>
            </a:r>
            <a:r>
              <a:rPr lang="sl-SI" noProof="0" dirty="0" smtClean="0"/>
              <a:t> </a:t>
            </a:r>
            <a:r>
              <a:rPr lang="sl-SI" noProof="0" dirty="0" err="1" smtClean="0"/>
              <a:t>the</a:t>
            </a:r>
            <a:r>
              <a:rPr lang="sl-SI" noProof="0" dirty="0" smtClean="0"/>
              <a:t> </a:t>
            </a:r>
            <a:r>
              <a:rPr lang="sl-SI" noProof="0" dirty="0" err="1" smtClean="0"/>
              <a:t>degree</a:t>
            </a:r>
            <a:r>
              <a:rPr lang="sl-SI" noProof="0" dirty="0" smtClean="0"/>
              <a:t> </a:t>
            </a:r>
            <a:r>
              <a:rPr lang="sl-SI" noProof="0" dirty="0" err="1" smtClean="0"/>
              <a:t>of</a:t>
            </a:r>
            <a:r>
              <a:rPr lang="sl-SI" noProof="0" dirty="0" smtClean="0"/>
              <a:t> </a:t>
            </a:r>
            <a:r>
              <a:rPr lang="sl-SI" noProof="0" dirty="0" err="1" smtClean="0"/>
              <a:t>unobstructedness</a:t>
            </a:r>
            <a:r>
              <a:rPr lang="sl-SI" noProof="0" dirty="0" smtClean="0"/>
              <a:t>  </a:t>
            </a:r>
            <a:r>
              <a:rPr lang="sl-SI" noProof="0" dirty="0" err="1" smtClean="0"/>
              <a:t>of</a:t>
            </a:r>
            <a:r>
              <a:rPr lang="sl-SI" noProof="0" dirty="0" smtClean="0"/>
              <a:t> a </a:t>
            </a:r>
            <a:r>
              <a:rPr lang="sl-SI" noProof="0" dirty="0" err="1" smtClean="0"/>
              <a:t>location</a:t>
            </a:r>
            <a:endParaRPr lang="en-GB" noProof="0" dirty="0" smtClean="0"/>
          </a:p>
          <a:p>
            <a:r>
              <a:rPr lang="sl-SI" noProof="0" dirty="0" err="1" smtClean="0"/>
              <a:t>very</a:t>
            </a:r>
            <a:r>
              <a:rPr lang="sl-SI" noProof="0" dirty="0" smtClean="0"/>
              <a:t> </a:t>
            </a:r>
            <a:r>
              <a:rPr lang="sl-SI" noProof="0" dirty="0" err="1" smtClean="0"/>
              <a:t>similar</a:t>
            </a:r>
            <a:r>
              <a:rPr lang="sl-SI" noProof="0" dirty="0" smtClean="0"/>
              <a:t> to SVF</a:t>
            </a:r>
          </a:p>
          <a:p>
            <a:r>
              <a:rPr lang="sl-SI" noProof="0" dirty="0" err="1" smtClean="0"/>
              <a:t>positive</a:t>
            </a:r>
            <a:r>
              <a:rPr lang="sl-SI" noProof="0" dirty="0" smtClean="0"/>
              <a:t> </a:t>
            </a:r>
            <a:r>
              <a:rPr lang="sl-SI" noProof="0" dirty="0" err="1" smtClean="0"/>
              <a:t>and</a:t>
            </a:r>
            <a:r>
              <a:rPr lang="sl-SI" noProof="0" dirty="0" smtClean="0"/>
              <a:t> negative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sl-SI" sz="1800" noProof="0" dirty="0" smtClean="0"/>
              <a:t>Doneus</a:t>
            </a:r>
            <a:r>
              <a:rPr lang="en-GB" sz="1800" noProof="0" dirty="0" smtClean="0"/>
              <a:t> 201</a:t>
            </a:r>
            <a:r>
              <a:rPr lang="sl-SI" sz="1800" noProof="0" dirty="0" smtClean="0"/>
              <a:t>3</a:t>
            </a:r>
            <a:r>
              <a:rPr lang="en-GB" sz="1800" i="1" noProof="0" dirty="0" smtClean="0"/>
              <a:t>. </a:t>
            </a:r>
            <a:r>
              <a:rPr lang="sl-SI" sz="1800" i="1" noProof="0" dirty="0" err="1" smtClean="0"/>
              <a:t>Remote</a:t>
            </a:r>
            <a:r>
              <a:rPr lang="sl-SI" sz="1800" i="1" noProof="0" dirty="0" smtClean="0"/>
              <a:t> Sensing</a:t>
            </a:r>
            <a:r>
              <a:rPr lang="en-GB" sz="1800" i="1" noProof="0" dirty="0" smtClean="0"/>
              <a:t>.</a:t>
            </a:r>
          </a:p>
          <a:p>
            <a:endParaRPr lang="en-GB" noProof="0" dirty="0" smtClean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98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Comparison</a:t>
            </a:r>
            <a:r>
              <a:rPr lang="sl-SI" dirty="0" smtClean="0"/>
              <a:t>  </a:t>
            </a:r>
            <a:r>
              <a:rPr lang="sl-SI" dirty="0"/>
              <a:t>SVF - </a:t>
            </a:r>
            <a:r>
              <a:rPr lang="sl-SI" dirty="0" err="1"/>
              <a:t>Openness</a:t>
            </a:r>
            <a:endParaRPr lang="en-GB" dirty="0"/>
          </a:p>
        </p:txBody>
      </p:sp>
      <p:pic>
        <p:nvPicPr>
          <p:cNvPr id="4" name="Picture 6" descr="D:\Dokumenti\Delavnice\2014 TRAIL, Frasne\terrain_SVF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72" y="2165658"/>
            <a:ext cx="6562322" cy="25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okumenti\Delavnice\2014 TRAIL, Frasne\terrain_openness_positiv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72" y="2165658"/>
            <a:ext cx="6415188" cy="35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okumenti\Delavnice\2014 TRAIL, Frasne\terrain_openness_negative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72" y="2165658"/>
            <a:ext cx="6415188" cy="35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9"/>
          <p:cNvSpPr txBox="1">
            <a:spLocks noChangeArrowheads="1"/>
          </p:cNvSpPr>
          <p:nvPr/>
        </p:nvSpPr>
        <p:spPr bwMode="auto">
          <a:xfrm>
            <a:off x="2340098" y="1158386"/>
            <a:ext cx="4004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SVF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/>
        </p:nvSpPr>
        <p:spPr bwMode="auto">
          <a:xfrm>
            <a:off x="2340098" y="1158386"/>
            <a:ext cx="2923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err="1" smtClean="0">
                <a:latin typeface="Calibri" pitchFamily="34" charset="0"/>
                <a:cs typeface="Calibri" pitchFamily="34" charset="0"/>
              </a:rPr>
              <a:t>positive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400" dirty="0" err="1" smtClean="0">
                <a:latin typeface="Calibri" pitchFamily="34" charset="0"/>
                <a:cs typeface="Calibri" pitchFamily="34" charset="0"/>
              </a:rPr>
              <a:t>openness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PoljeZBesedilom 9"/>
          <p:cNvSpPr txBox="1">
            <a:spLocks noChangeArrowheads="1"/>
          </p:cNvSpPr>
          <p:nvPr/>
        </p:nvSpPr>
        <p:spPr bwMode="auto">
          <a:xfrm>
            <a:off x="2340098" y="1158386"/>
            <a:ext cx="2923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negative </a:t>
            </a:r>
            <a:r>
              <a:rPr lang="sl-SI" sz="2400" dirty="0" err="1" smtClean="0">
                <a:latin typeface="Calibri" pitchFamily="34" charset="0"/>
                <a:cs typeface="Calibri" pitchFamily="34" charset="0"/>
              </a:rPr>
              <a:t>openness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Visualizations</a:t>
            </a:r>
            <a:endParaRPr lang="en-GB" noProof="0" dirty="0"/>
          </a:p>
        </p:txBody>
      </p:sp>
      <p:sp>
        <p:nvSpPr>
          <p:cNvPr id="307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simplify interpretation of features </a:t>
            </a:r>
          </a:p>
          <a:p>
            <a:pPr eaLnBrk="1" hangingPunct="1"/>
            <a:endParaRPr lang="en-GB" noProof="0" dirty="0" smtClean="0"/>
          </a:p>
          <a:p>
            <a:pPr eaLnBrk="1" hangingPunct="1"/>
            <a:r>
              <a:rPr lang="en-GB" noProof="0" dirty="0" smtClean="0"/>
              <a:t>there is more to visualizations than shaded relief</a:t>
            </a:r>
          </a:p>
          <a:p>
            <a:pPr eaLnBrk="1" hangingPunct="1"/>
            <a:endParaRPr lang="en-GB" noProof="0" dirty="0" smtClean="0"/>
          </a:p>
          <a:p>
            <a:pPr eaLnBrk="1" hangingPunct="1"/>
            <a:r>
              <a:rPr lang="en-GB" noProof="0" dirty="0" smtClean="0"/>
              <a:t>interpretation based solely on shaded relief has a big potential to miss important archaeological features </a:t>
            </a:r>
            <a:r>
              <a:rPr lang="en-GB" sz="1800" noProof="0" dirty="0" smtClean="0"/>
              <a:t>(Challis et al. 2008. </a:t>
            </a:r>
            <a:r>
              <a:rPr lang="en-GB" sz="1800" i="1" noProof="0" dirty="0" smtClean="0"/>
              <a:t>Antiquity)</a:t>
            </a:r>
            <a:endParaRPr lang="en-GB" sz="1800" noProof="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Comparison</a:t>
            </a:r>
            <a:r>
              <a:rPr lang="sl-SI" dirty="0"/>
              <a:t>  SVF - </a:t>
            </a:r>
            <a:r>
              <a:rPr lang="sl-SI" dirty="0" err="1"/>
              <a:t>Openness</a:t>
            </a:r>
            <a:endParaRPr lang="en-GB" dirty="0"/>
          </a:p>
        </p:txBody>
      </p:sp>
      <p:pic>
        <p:nvPicPr>
          <p:cNvPr id="4" name="Picture 10" descr="D:\Dokumenti\Delavnice\2014 TRAIL, Frasne\flat_slope_SVF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176" y="1834459"/>
            <a:ext cx="6448816" cy="26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Dokumenti\Delavnice\2014 TRAIL, Frasne\flat_slope_openness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175" y="1834460"/>
            <a:ext cx="6448817" cy="33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9"/>
          <p:cNvSpPr txBox="1">
            <a:spLocks noChangeArrowheads="1"/>
          </p:cNvSpPr>
          <p:nvPr/>
        </p:nvSpPr>
        <p:spPr bwMode="auto">
          <a:xfrm>
            <a:off x="2340098" y="1158386"/>
            <a:ext cx="4004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SVF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PoljeZBesedilom 9"/>
          <p:cNvSpPr txBox="1">
            <a:spLocks noChangeArrowheads="1"/>
          </p:cNvSpPr>
          <p:nvPr/>
        </p:nvSpPr>
        <p:spPr bwMode="auto">
          <a:xfrm>
            <a:off x="2340098" y="1158386"/>
            <a:ext cx="2923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err="1" smtClean="0">
                <a:latin typeface="Calibri" pitchFamily="34" charset="0"/>
                <a:cs typeface="Calibri" pitchFamily="34" charset="0"/>
              </a:rPr>
              <a:t>positive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2400" dirty="0" err="1" smtClean="0">
                <a:latin typeface="Calibri" pitchFamily="34" charset="0"/>
                <a:cs typeface="Calibri" pitchFamily="34" charset="0"/>
              </a:rPr>
              <a:t>openness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D:\Dokumenti\Delavnice\2014 TRAIL, Frasne\tonovcov_grad_openess_positive_r20_d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018" y="1"/>
            <a:ext cx="9172836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err="1" smtClean="0"/>
              <a:t>Openness</a:t>
            </a:r>
            <a:r>
              <a:rPr lang="sl-SI" noProof="0" dirty="0" smtClean="0"/>
              <a:t> – </a:t>
            </a:r>
            <a:r>
              <a:rPr lang="sl-SI" noProof="0" dirty="0" err="1" smtClean="0"/>
              <a:t>positive</a:t>
            </a:r>
            <a:endParaRPr lang="en-GB" noProof="0" dirty="0"/>
          </a:p>
        </p:txBody>
      </p:sp>
      <p:sp>
        <p:nvSpPr>
          <p:cNvPr id="6" name="Pravokotnik 5"/>
          <p:cNvSpPr/>
          <p:nvPr/>
        </p:nvSpPr>
        <p:spPr>
          <a:xfrm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7893" name="PoljeZBesedilom 6"/>
          <p:cNvSpPr txBox="1">
            <a:spLocks noChangeArrowheads="1"/>
          </p:cNvSpPr>
          <p:nvPr/>
        </p:nvSpPr>
        <p:spPr bwMode="auto">
          <a:xfrm>
            <a:off x="722313" y="2143125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50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4" name="PoljeZBesedilom 7"/>
          <p:cNvSpPr txBox="1">
            <a:spLocks noChangeArrowheads="1"/>
          </p:cNvSpPr>
          <p:nvPr/>
        </p:nvSpPr>
        <p:spPr bwMode="auto">
          <a:xfrm>
            <a:off x="722312" y="536575"/>
            <a:ext cx="755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95°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37896" name="Skupina 29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31" name="Raven konektor 30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Raven konektor 31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Raven konektor 32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897" name="PoljeZBesedilom 33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898" name="PoljeZBesedilom 34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37899" name="PoljeZBesedilom 35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(20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7900" name="Skupina 36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37904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42" name="Elipsa 41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43" name="Raven konektor 42"/>
              <p:cNvCxnSpPr>
                <a:stCxn id="42" idx="5"/>
                <a:endCxn id="42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aven konektor 38"/>
            <p:cNvCxnSpPr>
              <a:stCxn id="42" idx="7"/>
              <a:endCxn id="42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Raven konektor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Raven konektor 40"/>
            <p:cNvCxnSpPr>
              <a:stCxn id="42" idx="2"/>
              <a:endCxn id="42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901" name="Skupina 43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49" name="Elipsa 48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48" name="Raven konektor 47"/>
            <p:cNvCxnSpPr>
              <a:endCxn id="49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1040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i\Delavnice\2014 TRAIL, Frasne\tonovcov_grad_openess_negative_r20_d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018" y="1"/>
            <a:ext cx="9172836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err="1" smtClean="0"/>
              <a:t>Openness</a:t>
            </a:r>
            <a:r>
              <a:rPr lang="sl-SI" noProof="0" dirty="0" smtClean="0"/>
              <a:t> – negative</a:t>
            </a:r>
            <a:endParaRPr lang="en-GB" noProof="0" dirty="0"/>
          </a:p>
        </p:txBody>
      </p:sp>
      <p:sp>
        <p:nvSpPr>
          <p:cNvPr id="6" name="Pravokotnik 5"/>
          <p:cNvSpPr/>
          <p:nvPr/>
        </p:nvSpPr>
        <p:spPr>
          <a:xfrm rot="10800000">
            <a:off x="334963" y="711200"/>
            <a:ext cx="244475" cy="1676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7893" name="PoljeZBesedilom 6"/>
          <p:cNvSpPr txBox="1">
            <a:spLocks noChangeArrowheads="1"/>
          </p:cNvSpPr>
          <p:nvPr/>
        </p:nvSpPr>
        <p:spPr bwMode="auto">
          <a:xfrm>
            <a:off x="722313" y="2143125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50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4" name="PoljeZBesedilom 7"/>
          <p:cNvSpPr txBox="1">
            <a:spLocks noChangeArrowheads="1"/>
          </p:cNvSpPr>
          <p:nvPr/>
        </p:nvSpPr>
        <p:spPr bwMode="auto">
          <a:xfrm>
            <a:off x="722312" y="536575"/>
            <a:ext cx="755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latin typeface="Calibri" pitchFamily="34" charset="0"/>
                <a:cs typeface="Calibri" pitchFamily="34" charset="0"/>
              </a:rPr>
              <a:t>95°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37896" name="Skupina 29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31" name="Raven konektor 30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Raven konektor 31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Raven konektor 32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897" name="PoljeZBesedilom 33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37898" name="PoljeZBesedilom 34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37899" name="PoljeZBesedilom 35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        10 m (20 </a:t>
            </a:r>
            <a:r>
              <a:rPr lang="sl-SI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px</a:t>
            </a:r>
            <a:r>
              <a:rPr lang="sl-SI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7900" name="Skupina 36"/>
          <p:cNvGrpSpPr>
            <a:grpSpLocks/>
          </p:cNvGrpSpPr>
          <p:nvPr/>
        </p:nvGrpSpPr>
        <p:grpSpPr bwMode="auto">
          <a:xfrm>
            <a:off x="581025" y="6551613"/>
            <a:ext cx="236538" cy="236537"/>
            <a:chOff x="428894" y="6552133"/>
            <a:chExt cx="235870" cy="236664"/>
          </a:xfrm>
        </p:grpSpPr>
        <p:grpSp>
          <p:nvGrpSpPr>
            <p:cNvPr id="37904" name="Skupina 14"/>
            <p:cNvGrpSpPr>
              <a:grpSpLocks/>
            </p:cNvGrpSpPr>
            <p:nvPr/>
          </p:nvGrpSpPr>
          <p:grpSpPr bwMode="auto">
            <a:xfrm>
              <a:off x="428894" y="6552133"/>
              <a:ext cx="235870" cy="235870"/>
              <a:chOff x="869165" y="6552133"/>
              <a:chExt cx="235870" cy="235870"/>
            </a:xfrm>
          </p:grpSpPr>
          <p:sp>
            <p:nvSpPr>
              <p:cNvPr id="42" name="Elipsa 41"/>
              <p:cNvSpPr/>
              <p:nvPr/>
            </p:nvSpPr>
            <p:spPr>
              <a:xfrm>
                <a:off x="869165" y="6552133"/>
                <a:ext cx="235870" cy="241430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43" name="Raven konektor 42"/>
              <p:cNvCxnSpPr>
                <a:stCxn id="42" idx="5"/>
                <a:endCxn id="42" idx="1"/>
              </p:cNvCxnSpPr>
              <p:nvPr/>
            </p:nvCxnSpPr>
            <p:spPr>
              <a:xfrm rot="5400000" flipH="1">
                <a:off x="903711" y="6587357"/>
                <a:ext cx="166777" cy="166217"/>
              </a:xfrm>
              <a:prstGeom prst="line">
                <a:avLst/>
              </a:prstGeom>
              <a:ln w="22225" cap="rnd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aven konektor 38"/>
            <p:cNvCxnSpPr>
              <a:stCxn id="42" idx="7"/>
              <a:endCxn id="42" idx="3"/>
            </p:cNvCxnSpPr>
            <p:nvPr/>
          </p:nvCxnSpPr>
          <p:spPr>
            <a:xfrm rot="16200000" flipH="1" flipV="1">
              <a:off x="463440" y="6587357"/>
              <a:ext cx="166776" cy="16621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Raven konektor 39"/>
            <p:cNvCxnSpPr>
              <a:stCxn id="42" idx="0"/>
              <a:endCxn id="42" idx="4"/>
            </p:cNvCxnSpPr>
            <p:nvPr/>
          </p:nvCxnSpPr>
          <p:spPr>
            <a:xfrm rot="16200000" flipH="1">
              <a:off x="428497" y="6669674"/>
              <a:ext cx="236664" cy="158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Raven konektor 40"/>
            <p:cNvCxnSpPr>
              <a:stCxn id="42" idx="2"/>
              <a:endCxn id="42" idx="6"/>
            </p:cNvCxnSpPr>
            <p:nvPr/>
          </p:nvCxnSpPr>
          <p:spPr>
            <a:xfrm rot="10800000" flipH="1">
              <a:off x="428894" y="6669671"/>
              <a:ext cx="235870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901" name="Skupina 43"/>
          <p:cNvGrpSpPr>
            <a:grpSpLocks/>
          </p:cNvGrpSpPr>
          <p:nvPr/>
        </p:nvGrpSpPr>
        <p:grpSpPr bwMode="auto">
          <a:xfrm>
            <a:off x="2705100" y="6562725"/>
            <a:ext cx="234950" cy="234950"/>
            <a:chOff x="428894" y="6552133"/>
            <a:chExt cx="235870" cy="235870"/>
          </a:xfrm>
        </p:grpSpPr>
        <p:sp>
          <p:nvSpPr>
            <p:cNvPr id="49" name="Elipsa 48"/>
            <p:cNvSpPr/>
            <p:nvPr/>
          </p:nvSpPr>
          <p:spPr>
            <a:xfrm>
              <a:off x="428894" y="6552133"/>
              <a:ext cx="235870" cy="23587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48" name="Raven konektor 47"/>
            <p:cNvCxnSpPr>
              <a:endCxn id="49" idx="6"/>
            </p:cNvCxnSpPr>
            <p:nvPr/>
          </p:nvCxnSpPr>
          <p:spPr>
            <a:xfrm flipV="1">
              <a:off x="551611" y="6670068"/>
              <a:ext cx="113153" cy="1594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41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noProof="0" dirty="0" err="1" smtClean="0"/>
              <a:t>Openness</a:t>
            </a:r>
            <a:endParaRPr lang="en-GB" noProof="0" dirty="0"/>
          </a:p>
        </p:txBody>
      </p:sp>
      <p:sp>
        <p:nvSpPr>
          <p:cNvPr id="39941" name="Ograda vsebine 5"/>
          <p:cNvSpPr>
            <a:spLocks noGrp="1"/>
          </p:cNvSpPr>
          <p:nvPr>
            <p:ph idx="1"/>
          </p:nvPr>
        </p:nvSpPr>
        <p:spPr>
          <a:xfrm>
            <a:off x="457200" y="1592263"/>
            <a:ext cx="6926263" cy="4525962"/>
          </a:xfrm>
        </p:spPr>
        <p:txBody>
          <a:bodyPr/>
          <a:lstStyle/>
          <a:p>
            <a:r>
              <a:rPr lang="en-GB" dirty="0" smtClean="0"/>
              <a:t>no saturations</a:t>
            </a:r>
          </a:p>
          <a:p>
            <a:r>
              <a:rPr lang="en-GB" dirty="0" smtClean="0"/>
              <a:t>enhances concavities and convexities</a:t>
            </a:r>
          </a:p>
          <a:p>
            <a:r>
              <a:rPr lang="en-GB" dirty="0" smtClean="0"/>
              <a:t>useful for complex features</a:t>
            </a:r>
          </a:p>
          <a:p>
            <a:r>
              <a:rPr lang="sl-SI" dirty="0" err="1" smtClean="0"/>
              <a:t>completely</a:t>
            </a:r>
            <a:r>
              <a:rPr lang="sl-SI" dirty="0" smtClean="0"/>
              <a:t> </a:t>
            </a:r>
            <a:r>
              <a:rPr lang="en-GB" dirty="0" smtClean="0"/>
              <a:t>removes general topography</a:t>
            </a:r>
          </a:p>
          <a:p>
            <a:r>
              <a:rPr lang="en-GB" dirty="0" smtClean="0"/>
              <a:t>useful</a:t>
            </a:r>
            <a:r>
              <a:rPr lang="sl-SI" dirty="0" smtClean="0"/>
              <a:t> </a:t>
            </a:r>
            <a:r>
              <a:rPr lang="en-GB" dirty="0" smtClean="0"/>
              <a:t>for </a:t>
            </a:r>
            <a:r>
              <a:rPr lang="en-GB" dirty="0" err="1" smtClean="0"/>
              <a:t>aut</a:t>
            </a:r>
            <a:r>
              <a:rPr lang="sl-SI" dirty="0" smtClean="0"/>
              <a:t>o</a:t>
            </a:r>
            <a:r>
              <a:rPr lang="en-GB" dirty="0" err="1" smtClean="0"/>
              <a:t>matic</a:t>
            </a:r>
            <a:r>
              <a:rPr lang="sl-SI" dirty="0" smtClean="0"/>
              <a:t> </a:t>
            </a:r>
            <a:r>
              <a:rPr lang="sl-SI" dirty="0" err="1" smtClean="0"/>
              <a:t>detection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sl-SI" dirty="0" err="1" smtClean="0"/>
              <a:t>the</a:t>
            </a:r>
            <a:r>
              <a:rPr lang="sl-SI" dirty="0" smtClean="0"/>
              <a:t> same </a:t>
            </a:r>
            <a:r>
              <a:rPr lang="sl-SI" dirty="0" err="1" smtClean="0"/>
              <a:t>value</a:t>
            </a:r>
            <a:r>
              <a:rPr lang="sl-SI" dirty="0" smtClean="0"/>
              <a:t> on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slopes</a:t>
            </a:r>
            <a:endParaRPr lang="sl-SI" dirty="0" smtClean="0"/>
          </a:p>
          <a:p>
            <a:r>
              <a:rPr lang="sl-SI" dirty="0" smtClean="0"/>
              <a:t>negative </a:t>
            </a:r>
            <a:r>
              <a:rPr lang="sl-SI" dirty="0" err="1" smtClean="0"/>
              <a:t>openness</a:t>
            </a:r>
            <a:r>
              <a:rPr lang="sl-SI" dirty="0" smtClean="0"/>
              <a:t> </a:t>
            </a:r>
            <a:r>
              <a:rPr lang="en-GB" dirty="0" smtClean="0"/>
              <a:t>not very </a:t>
            </a:r>
            <a:r>
              <a:rPr lang="en-GB" dirty="0" err="1" smtClean="0"/>
              <a:t>int</a:t>
            </a:r>
            <a:r>
              <a:rPr lang="sl-SI" dirty="0" err="1" smtClean="0"/>
              <a:t>ui</a:t>
            </a:r>
            <a:r>
              <a:rPr lang="en-GB" dirty="0" err="1" smtClean="0"/>
              <a:t>tive</a:t>
            </a:r>
            <a:r>
              <a:rPr lang="en-GB" dirty="0" smtClean="0"/>
              <a:t> to interpret</a:t>
            </a:r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224351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733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Solar insolation</a:t>
            </a:r>
            <a:endParaRPr lang="en-GB" noProof="0" dirty="0"/>
          </a:p>
        </p:txBody>
      </p:sp>
      <p:sp>
        <p:nvSpPr>
          <p:cNvPr id="409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amount of the solar energy received at the surface</a:t>
            </a:r>
          </a:p>
          <a:p>
            <a:r>
              <a:rPr lang="en-GB" noProof="0" dirty="0" smtClean="0"/>
              <a:t>direct, diffuse and global solar insolation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sz="1800" noProof="0" dirty="0" smtClean="0"/>
              <a:t>Challis et al. 2011</a:t>
            </a:r>
            <a:r>
              <a:rPr lang="en-GB" sz="1800" i="1" noProof="0" dirty="0" smtClean="0"/>
              <a:t>. Archaeological Prospection.</a:t>
            </a:r>
          </a:p>
          <a:p>
            <a:endParaRPr lang="en-GB" noProof="0" dirty="0" smtClean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8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okumenti\Delavnice\2011 TRAIL, Bibracte\Visualization\slike_predstavitev\tonovcov_grad_solar_radiation_diffu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0" y="-22225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Diffuse solar insolation</a:t>
            </a:r>
            <a:endParaRPr lang="en-GB" noProof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D:\Dokumenti\Delavnice\2011 TRAIL, Bibracte\Visualization\slike_predstavitev\tonovcov_grad_solar_radiation_glob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0" y="-22225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Global solar insolation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Solar insolation</a:t>
            </a:r>
            <a:endParaRPr lang="en-GB" noProof="0" dirty="0"/>
          </a:p>
        </p:txBody>
      </p:sp>
      <p:sp>
        <p:nvSpPr>
          <p:cNvPr id="44037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preserves a sense of general topography</a:t>
            </a:r>
          </a:p>
          <a:p>
            <a:r>
              <a:rPr lang="en-GB" noProof="0" dirty="0" smtClean="0"/>
              <a:t>suitability of land for human activities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complex and time consuming calculations</a:t>
            </a:r>
          </a:p>
          <a:p>
            <a:r>
              <a:rPr lang="en-GB" noProof="0" dirty="0" smtClean="0"/>
              <a:t>numerous options can confuse the user</a:t>
            </a:r>
          </a:p>
          <a:p>
            <a:r>
              <a:rPr lang="en-GB" dirty="0" smtClean="0"/>
              <a:t>“washout effect” on very flat terrain</a:t>
            </a:r>
            <a:endParaRPr lang="en-GB" noProof="0" dirty="0" smtClean="0"/>
          </a:p>
        </p:txBody>
      </p:sp>
      <p:pic>
        <p:nvPicPr>
          <p:cNvPr id="6" name="Picture 4" descr="smejk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70063"/>
            <a:ext cx="596826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alost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843351"/>
            <a:ext cx="577778" cy="5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There</a:t>
            </a:r>
            <a:r>
              <a:rPr lang="sl-SI" dirty="0" smtClean="0"/>
              <a:t>‘s more?!!!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92262"/>
            <a:ext cx="8229600" cy="5097295"/>
          </a:xfrm>
        </p:spPr>
        <p:txBody>
          <a:bodyPr/>
          <a:lstStyle/>
          <a:p>
            <a:r>
              <a:rPr lang="sl-SI" dirty="0" err="1" smtClean="0"/>
              <a:t>Planimetric</a:t>
            </a:r>
            <a:r>
              <a:rPr lang="sl-SI" dirty="0" smtClean="0"/>
              <a:t> </a:t>
            </a:r>
            <a:r>
              <a:rPr lang="sl-SI" dirty="0" err="1"/>
              <a:t>and</a:t>
            </a:r>
            <a:r>
              <a:rPr lang="sl-SI" dirty="0"/>
              <a:t> profile </a:t>
            </a:r>
            <a:r>
              <a:rPr lang="sl-SI" dirty="0" err="1"/>
              <a:t>curvature</a:t>
            </a:r>
            <a:endParaRPr lang="sl-SI" dirty="0"/>
          </a:p>
          <a:p>
            <a:r>
              <a:rPr lang="sl-SI" dirty="0" err="1" smtClean="0"/>
              <a:t>Contextual</a:t>
            </a:r>
            <a:r>
              <a:rPr lang="sl-SI" dirty="0" smtClean="0"/>
              <a:t> </a:t>
            </a:r>
            <a:r>
              <a:rPr lang="sl-SI" dirty="0" err="1" smtClean="0"/>
              <a:t>filtering</a:t>
            </a:r>
            <a:endParaRPr lang="sl-SI" dirty="0" smtClean="0"/>
          </a:p>
          <a:p>
            <a:pPr lvl="1"/>
            <a:r>
              <a:rPr lang="sl-SI" dirty="0" err="1" smtClean="0"/>
              <a:t>edge</a:t>
            </a:r>
            <a:r>
              <a:rPr lang="sl-SI" dirty="0" smtClean="0"/>
              <a:t> </a:t>
            </a:r>
            <a:r>
              <a:rPr lang="sl-SI" dirty="0" err="1" smtClean="0"/>
              <a:t>detection</a:t>
            </a:r>
            <a:r>
              <a:rPr lang="sl-SI" dirty="0" smtClean="0"/>
              <a:t> (</a:t>
            </a:r>
            <a:r>
              <a:rPr lang="en-US" dirty="0" err="1"/>
              <a:t>Laplacian</a:t>
            </a:r>
            <a:r>
              <a:rPr lang="en-US" dirty="0"/>
              <a:t>, </a:t>
            </a:r>
            <a:r>
              <a:rPr lang="en-US" dirty="0" err="1"/>
              <a:t>Sobel’s</a:t>
            </a:r>
            <a:r>
              <a:rPr lang="en-US" dirty="0"/>
              <a:t>, </a:t>
            </a:r>
            <a:r>
              <a:rPr lang="en-US" dirty="0" err="1"/>
              <a:t>Rober’s</a:t>
            </a:r>
            <a:r>
              <a:rPr lang="en-US" dirty="0"/>
              <a:t>, </a:t>
            </a:r>
            <a:r>
              <a:rPr lang="en-US" dirty="0" smtClean="0"/>
              <a:t>Prewitt,</a:t>
            </a:r>
            <a:r>
              <a:rPr lang="sl-SI" dirty="0" smtClean="0"/>
              <a:t> </a:t>
            </a:r>
            <a:r>
              <a:rPr lang="en-US" dirty="0" err="1" smtClean="0"/>
              <a:t>Frei</a:t>
            </a:r>
            <a:r>
              <a:rPr lang="en-US" dirty="0" smtClean="0"/>
              <a:t> </a:t>
            </a:r>
            <a:r>
              <a:rPr lang="en-US" dirty="0"/>
              <a:t>and Chen</a:t>
            </a:r>
            <a:r>
              <a:rPr lang="en-US" dirty="0" smtClean="0"/>
              <a:t>…</a:t>
            </a:r>
            <a:r>
              <a:rPr lang="sl-SI" dirty="0" smtClean="0"/>
              <a:t>)…</a:t>
            </a:r>
            <a:endParaRPr lang="en-US" dirty="0"/>
          </a:p>
          <a:p>
            <a:r>
              <a:rPr lang="sl-SI" dirty="0" err="1" smtClean="0"/>
              <a:t>Lambertian</a:t>
            </a:r>
            <a:r>
              <a:rPr lang="sl-SI" dirty="0" smtClean="0"/>
              <a:t> relief </a:t>
            </a:r>
            <a:r>
              <a:rPr lang="sl-SI" dirty="0" err="1" smtClean="0"/>
              <a:t>shading</a:t>
            </a:r>
            <a:endParaRPr lang="sl-SI" dirty="0" smtClean="0"/>
          </a:p>
          <a:p>
            <a:r>
              <a:rPr lang="sl-SI" dirty="0" err="1" smtClean="0"/>
              <a:t>Multidirectional</a:t>
            </a:r>
            <a:r>
              <a:rPr lang="sl-SI" dirty="0" smtClean="0"/>
              <a:t> </a:t>
            </a:r>
            <a:r>
              <a:rPr lang="sl-SI" dirty="0" err="1" smtClean="0"/>
              <a:t>oblique</a:t>
            </a:r>
            <a:r>
              <a:rPr lang="sl-SI" dirty="0" smtClean="0"/>
              <a:t>-</a:t>
            </a:r>
            <a:r>
              <a:rPr lang="sl-SI" dirty="0" err="1" smtClean="0"/>
              <a:t>weighted</a:t>
            </a:r>
            <a:r>
              <a:rPr lang="sl-SI" dirty="0" smtClean="0"/>
              <a:t> </a:t>
            </a:r>
            <a:r>
              <a:rPr lang="sl-SI" dirty="0"/>
              <a:t>(MDOW) </a:t>
            </a:r>
            <a:r>
              <a:rPr lang="sl-SI" dirty="0" err="1"/>
              <a:t>shaded</a:t>
            </a:r>
            <a:r>
              <a:rPr lang="sl-SI" dirty="0"/>
              <a:t> </a:t>
            </a:r>
            <a:r>
              <a:rPr lang="sl-SI" dirty="0" smtClean="0"/>
              <a:t>relief</a:t>
            </a:r>
          </a:p>
          <a:p>
            <a:r>
              <a:rPr lang="sl-SI" dirty="0" err="1" smtClean="0"/>
              <a:t>Cumulative</a:t>
            </a:r>
            <a:r>
              <a:rPr lang="sl-SI" dirty="0" smtClean="0"/>
              <a:t> </a:t>
            </a:r>
            <a:r>
              <a:rPr lang="sl-SI" dirty="0" err="1" smtClean="0"/>
              <a:t>visibilty</a:t>
            </a:r>
            <a:endParaRPr lang="sl-SI" dirty="0" smtClean="0"/>
          </a:p>
          <a:p>
            <a:r>
              <a:rPr lang="sl-SI" dirty="0" err="1"/>
              <a:t>L</a:t>
            </a:r>
            <a:r>
              <a:rPr lang="sl-SI" dirty="0" err="1" smtClean="0"/>
              <a:t>ocal</a:t>
            </a:r>
            <a:r>
              <a:rPr lang="sl-SI" dirty="0" smtClean="0"/>
              <a:t> dominance</a:t>
            </a:r>
          </a:p>
          <a:p>
            <a:r>
              <a:rPr lang="sl-SI" dirty="0" err="1" smtClean="0"/>
              <a:t>Accessibility</a:t>
            </a:r>
            <a:r>
              <a:rPr lang="sl-SI" dirty="0" smtClean="0"/>
              <a:t> </a:t>
            </a:r>
            <a:r>
              <a:rPr lang="sl-SI" sz="1800" dirty="0" smtClean="0"/>
              <a:t>(Miller 1994)</a:t>
            </a:r>
          </a:p>
          <a:p>
            <a:r>
              <a:rPr lang="sl-SI" dirty="0" err="1" smtClean="0"/>
              <a:t>Multi</a:t>
            </a:r>
            <a:r>
              <a:rPr lang="sl-SI" dirty="0" smtClean="0"/>
              <a:t> </a:t>
            </a:r>
            <a:r>
              <a:rPr lang="sl-SI" dirty="0" err="1" smtClean="0"/>
              <a:t>Scale</a:t>
            </a:r>
            <a:r>
              <a:rPr lang="sl-SI" dirty="0" smtClean="0"/>
              <a:t> </a:t>
            </a:r>
            <a:r>
              <a:rPr lang="sl-SI" dirty="0"/>
              <a:t>Integral </a:t>
            </a:r>
            <a:r>
              <a:rPr lang="sl-SI" dirty="0" err="1"/>
              <a:t>Invariant</a:t>
            </a:r>
            <a:r>
              <a:rPr lang="sl-SI" dirty="0"/>
              <a:t> </a:t>
            </a:r>
            <a:r>
              <a:rPr lang="sl-SI" sz="1800" dirty="0"/>
              <a:t>(Mara 2012)</a:t>
            </a:r>
          </a:p>
          <a:p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08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okumenti\Delavnice\2013 NATS, Pecs\priprava\MSII_tonovcov_gr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Multi</a:t>
            </a:r>
            <a:r>
              <a:rPr lang="sl-SI" dirty="0"/>
              <a:t> </a:t>
            </a:r>
            <a:r>
              <a:rPr lang="sl-SI" dirty="0" err="1"/>
              <a:t>Scale</a:t>
            </a:r>
            <a:r>
              <a:rPr lang="sl-SI" dirty="0"/>
              <a:t> Integral </a:t>
            </a:r>
            <a:r>
              <a:rPr lang="sl-SI" dirty="0" err="1"/>
              <a:t>Invariant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13" name="Raven konektor 12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Raven konektor 13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Raven konektor 14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PoljeZBesedilom 15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7" name="PoljeZBesedilom 16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  <p:sp>
        <p:nvSpPr>
          <p:cNvPr id="18" name="PoljeZBesedilom 17"/>
          <p:cNvSpPr txBox="1">
            <a:spLocks noChangeArrowheads="1"/>
          </p:cNvSpPr>
          <p:nvPr/>
        </p:nvSpPr>
        <p:spPr bwMode="auto">
          <a:xfrm>
            <a:off x="122238" y="6427788"/>
            <a:ext cx="334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         </a:t>
            </a:r>
            <a:endParaRPr lang="sl-SI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477900" y="6537851"/>
            <a:ext cx="236539" cy="2413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Elipsa 31"/>
          <p:cNvSpPr/>
          <p:nvPr/>
        </p:nvSpPr>
        <p:spPr bwMode="auto">
          <a:xfrm>
            <a:off x="515864" y="6576591"/>
            <a:ext cx="160610" cy="163843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3" name="Elipsa 32"/>
          <p:cNvSpPr/>
          <p:nvPr/>
        </p:nvSpPr>
        <p:spPr bwMode="auto">
          <a:xfrm>
            <a:off x="554775" y="6616273"/>
            <a:ext cx="82788" cy="84455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375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Visualizations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1 Analytical hill-shading</a:t>
            </a:r>
          </a:p>
          <a:p>
            <a:r>
              <a:rPr lang="en-GB" noProof="0" dirty="0" smtClean="0"/>
              <a:t>2 PCA of hill-shadings</a:t>
            </a:r>
          </a:p>
          <a:p>
            <a:r>
              <a:rPr lang="en-GB" noProof="0" dirty="0" smtClean="0"/>
              <a:t>3 Colour cast</a:t>
            </a:r>
          </a:p>
          <a:p>
            <a:r>
              <a:rPr lang="en-GB" noProof="0" dirty="0" smtClean="0"/>
              <a:t>4 Trend removal</a:t>
            </a:r>
          </a:p>
          <a:p>
            <a:r>
              <a:rPr lang="en-GB" noProof="0" dirty="0" smtClean="0"/>
              <a:t>5 Slope </a:t>
            </a:r>
            <a:r>
              <a:rPr lang="sl-SI" dirty="0"/>
              <a:t>gradient</a:t>
            </a:r>
            <a:endParaRPr lang="en-GB" noProof="0" dirty="0" smtClean="0"/>
          </a:p>
          <a:p>
            <a:r>
              <a:rPr lang="en-GB" noProof="0" dirty="0" smtClean="0"/>
              <a:t>6 Sky view factor</a:t>
            </a:r>
            <a:endParaRPr lang="sl-SI" noProof="0" dirty="0" smtClean="0"/>
          </a:p>
          <a:p>
            <a:r>
              <a:rPr lang="sl-SI" dirty="0" smtClean="0"/>
              <a:t>7 </a:t>
            </a:r>
            <a:r>
              <a:rPr lang="sl-SI" dirty="0" err="1" smtClean="0"/>
              <a:t>Openness</a:t>
            </a:r>
            <a:endParaRPr lang="en-GB" noProof="0" dirty="0" smtClean="0"/>
          </a:p>
          <a:p>
            <a:r>
              <a:rPr lang="sl-SI" noProof="0" dirty="0" smtClean="0"/>
              <a:t>8</a:t>
            </a:r>
            <a:r>
              <a:rPr lang="en-GB" noProof="0" dirty="0" smtClean="0"/>
              <a:t> Solar insolation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sz="1800" noProof="0" dirty="0" smtClean="0"/>
              <a:t>Kokalj et al. 2011. </a:t>
            </a:r>
            <a:r>
              <a:rPr lang="en-GB" sz="1800" i="1" noProof="0" dirty="0" smtClean="0"/>
              <a:t>Antiquity.</a:t>
            </a:r>
            <a:endParaRPr lang="sl-SI" sz="1800" i="1" noProof="0" dirty="0" smtClean="0"/>
          </a:p>
          <a:p>
            <a:r>
              <a:rPr lang="en-GB" sz="1800" noProof="0" dirty="0" smtClean="0"/>
              <a:t>Kokalj et al. </a:t>
            </a:r>
            <a:r>
              <a:rPr lang="sl-SI" sz="1800" noProof="0" dirty="0" smtClean="0"/>
              <a:t>2013. </a:t>
            </a:r>
            <a:r>
              <a:rPr lang="en-US" sz="1800" dirty="0"/>
              <a:t>Visualizations of </a:t>
            </a:r>
            <a:r>
              <a:rPr lang="en-US" sz="1800" dirty="0" err="1"/>
              <a:t>lidar</a:t>
            </a:r>
            <a:r>
              <a:rPr lang="en-US" sz="1800" dirty="0"/>
              <a:t> derived relief models</a:t>
            </a:r>
            <a:r>
              <a:rPr lang="en-US" sz="1800" dirty="0" smtClean="0"/>
              <a:t>.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2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0" y="2337238"/>
            <a:ext cx="9144000" cy="179332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06263"/>
            <a:ext cx="8229600" cy="723900"/>
          </a:xfrm>
        </p:spPr>
        <p:txBody>
          <a:bodyPr/>
          <a:lstStyle/>
          <a:p>
            <a:r>
              <a:rPr lang="sl-SI" sz="4000" dirty="0" err="1" smtClean="0"/>
              <a:t>What</a:t>
            </a:r>
            <a:r>
              <a:rPr lang="sl-SI" sz="4000" dirty="0" smtClean="0"/>
              <a:t> to </a:t>
            </a:r>
            <a:r>
              <a:rPr lang="sl-SI" sz="4000" dirty="0" err="1" smtClean="0"/>
              <a:t>use</a:t>
            </a:r>
            <a:r>
              <a:rPr lang="sl-SI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813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to </a:t>
            </a:r>
            <a:r>
              <a:rPr lang="sl-SI" dirty="0" err="1" smtClean="0"/>
              <a:t>use</a:t>
            </a:r>
            <a:r>
              <a:rPr lang="sl-SI" dirty="0" smtClean="0"/>
              <a:t>?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on:</a:t>
            </a:r>
          </a:p>
          <a:p>
            <a:pPr lvl="1"/>
            <a:r>
              <a:rPr lang="en-GB" dirty="0" smtClean="0"/>
              <a:t>data collection and processing</a:t>
            </a:r>
          </a:p>
          <a:p>
            <a:pPr lvl="1"/>
            <a:r>
              <a:rPr lang="en-GB" dirty="0" smtClean="0"/>
              <a:t>terrain</a:t>
            </a:r>
            <a:endParaRPr lang="sl-SI" dirty="0" smtClean="0"/>
          </a:p>
          <a:p>
            <a:pPr lvl="1"/>
            <a:r>
              <a:rPr lang="en-GB" dirty="0" smtClean="0"/>
              <a:t>features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53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i\Delavnice\2011 TRAIL, Bibracte\Visualization\slike_predstavitev\tonovcov_grad_sh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171"/>
            <a:ext cx="9144000" cy="6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i\Delavnice\2011 Dublin\predstavitev_tonovcov_grad_slope_de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12049"/>
            <a:ext cx="9144000" cy="6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kumenti\Delavnice\2011 Dublin\predstavitev_tonovcov_grad_svf_slope_de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000"/>
            <a:ext cx="9144000" cy="6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0" y="-22225"/>
            <a:ext cx="9144000" cy="7239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 smtClean="0"/>
              <a:t>A </a:t>
            </a:r>
            <a:r>
              <a:rPr lang="sl-SI" noProof="0" dirty="0" err="1" smtClean="0"/>
              <a:t>solution</a:t>
            </a:r>
            <a:r>
              <a:rPr lang="sl-SI" noProof="0" dirty="0" smtClean="0"/>
              <a:t>?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2551" y="1592262"/>
            <a:ext cx="8655112" cy="5107301"/>
          </a:xfrm>
        </p:spPr>
        <p:txBody>
          <a:bodyPr/>
          <a:lstStyle/>
          <a:p>
            <a:r>
              <a:rPr lang="en-GB" noProof="0" dirty="0" smtClean="0"/>
              <a:t>a </a:t>
            </a:r>
            <a:r>
              <a:rPr lang="en-GB" noProof="0" dirty="0" err="1" smtClean="0"/>
              <a:t>combinaton</a:t>
            </a:r>
            <a:r>
              <a:rPr lang="en-GB" noProof="0" dirty="0" smtClean="0"/>
              <a:t> of </a:t>
            </a:r>
            <a:r>
              <a:rPr lang="en-GB" noProof="0" dirty="0" err="1" smtClean="0"/>
              <a:t>hillshade</a:t>
            </a:r>
            <a:r>
              <a:rPr lang="en-GB" noProof="0" dirty="0" smtClean="0"/>
              <a:t>, slope severity and SVF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0" y="0"/>
            <a:ext cx="944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l-SI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70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Recording</a:t>
            </a:r>
            <a:r>
              <a:rPr lang="sl-SI" dirty="0" smtClean="0"/>
              <a:t>…   </a:t>
            </a:r>
            <a:r>
              <a:rPr lang="sl-SI" dirty="0" err="1" smtClean="0"/>
              <a:t>what</a:t>
            </a:r>
            <a:r>
              <a:rPr lang="sl-SI" dirty="0" smtClean="0"/>
              <a:t>?</a:t>
            </a:r>
            <a:endParaRPr lang="en-GB" dirty="0"/>
          </a:p>
        </p:txBody>
      </p:sp>
      <p:pic>
        <p:nvPicPr>
          <p:cNvPr id="4" name="Picture 3" descr="D:\Dokumenti\Delavnice\2014 TRAIL, Frasne\DEM_DEMs_SV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1473200"/>
            <a:ext cx="7740932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Visualizations for scientific publications</a:t>
            </a:r>
            <a:endParaRPr lang="en-GB" noProof="0"/>
          </a:p>
        </p:txBody>
      </p:sp>
      <p:sp>
        <p:nvSpPr>
          <p:cNvPr id="450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because several factor have a big influence on how features are displayed it is imperative to include at least the following into the description of an image:</a:t>
            </a:r>
          </a:p>
          <a:p>
            <a:pPr lvl="1"/>
            <a:endParaRPr lang="sl-SI" noProof="0" dirty="0" smtClean="0"/>
          </a:p>
          <a:p>
            <a:pPr lvl="1"/>
            <a:r>
              <a:rPr lang="sl-SI" noProof="0" dirty="0" err="1" smtClean="0"/>
              <a:t>visualization</a:t>
            </a:r>
            <a:r>
              <a:rPr lang="sl-SI" noProof="0" dirty="0" smtClean="0"/>
              <a:t> </a:t>
            </a:r>
            <a:r>
              <a:rPr lang="sl-SI" noProof="0" dirty="0" err="1" smtClean="0"/>
              <a:t>method</a:t>
            </a:r>
            <a:endParaRPr lang="sl-SI" noProof="0" dirty="0" smtClean="0"/>
          </a:p>
          <a:p>
            <a:pPr lvl="1"/>
            <a:r>
              <a:rPr lang="en-GB" noProof="0" dirty="0" smtClean="0"/>
              <a:t>colour legend</a:t>
            </a:r>
          </a:p>
          <a:p>
            <a:pPr lvl="1"/>
            <a:r>
              <a:rPr lang="en-GB" noProof="0" dirty="0" smtClean="0"/>
              <a:t>data range</a:t>
            </a:r>
          </a:p>
          <a:p>
            <a:pPr lvl="1"/>
            <a:r>
              <a:rPr lang="en-GB" noProof="0" dirty="0" smtClean="0"/>
              <a:t>data stretch type</a:t>
            </a:r>
          </a:p>
        </p:txBody>
      </p:sp>
    </p:spTree>
    <p:extLst>
      <p:ext uri="{BB962C8B-B14F-4D97-AF65-F5344CB8AC3E}">
        <p14:creationId xmlns:p14="http://schemas.microsoft.com/office/powerpoint/2010/main" val="753238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Some help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sz="2400" i="1" noProof="0" dirty="0" smtClean="0"/>
              <a:t>http:\\iaps.zrc-sazu.si/en/</a:t>
            </a:r>
            <a:r>
              <a:rPr lang="en-GB" sz="2400" i="1" noProof="0" dirty="0" err="1" smtClean="0"/>
              <a:t>svf</a:t>
            </a:r>
            <a:endParaRPr lang="en-GB" sz="2400" i="1" noProof="0" dirty="0" smtClean="0"/>
          </a:p>
          <a:p>
            <a:pPr lvl="1"/>
            <a:r>
              <a:rPr lang="sl-SI" noProof="0" dirty="0" smtClean="0"/>
              <a:t>Relief </a:t>
            </a:r>
            <a:r>
              <a:rPr lang="sl-SI" noProof="0" dirty="0" err="1" smtClean="0"/>
              <a:t>Visualization</a:t>
            </a:r>
            <a:r>
              <a:rPr lang="sl-SI" noProof="0" dirty="0" smtClean="0"/>
              <a:t> </a:t>
            </a:r>
            <a:r>
              <a:rPr lang="sl-SI" noProof="0" dirty="0" err="1" smtClean="0"/>
              <a:t>Toolbox</a:t>
            </a:r>
            <a:r>
              <a:rPr lang="en-GB" noProof="0" dirty="0" smtClean="0"/>
              <a:t> </a:t>
            </a:r>
            <a:r>
              <a:rPr lang="en-GB" noProof="0" dirty="0" smtClean="0"/>
              <a:t>standalone and IDL code</a:t>
            </a:r>
          </a:p>
          <a:p>
            <a:pPr lvl="2">
              <a:buFont typeface="Calibri" pitchFamily="34" charset="0"/>
              <a:buChar char="̵"/>
            </a:pPr>
            <a:endParaRPr lang="sl-SI" sz="2000" noProof="0" dirty="0" smtClean="0"/>
          </a:p>
          <a:p>
            <a:pPr lvl="2">
              <a:buFont typeface="Calibri" pitchFamily="34" charset="0"/>
              <a:buChar char="̵"/>
            </a:pPr>
            <a:endParaRPr lang="sl-SI" sz="2000" noProof="0" dirty="0" smtClean="0"/>
          </a:p>
          <a:p>
            <a:pPr marL="342900" lvl="1" indent="-342900">
              <a:buFontTx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http://sourceforge.net/projects/livt/</a:t>
            </a:r>
            <a:endParaRPr lang="en-GB" sz="2400" i="1" dirty="0" smtClean="0">
              <a:solidFill>
                <a:srgbClr val="000000"/>
              </a:solidFill>
            </a:endParaRPr>
          </a:p>
          <a:p>
            <a:pPr lvl="1"/>
            <a:r>
              <a:rPr lang="sl-SI" dirty="0"/>
              <a:t>Lidar </a:t>
            </a:r>
            <a:r>
              <a:rPr lang="sl-SI" dirty="0" err="1"/>
              <a:t>Visualisation</a:t>
            </a:r>
            <a:r>
              <a:rPr lang="sl-SI" dirty="0"/>
              <a:t> </a:t>
            </a:r>
            <a:r>
              <a:rPr lang="sl-SI" dirty="0" err="1" smtClean="0"/>
              <a:t>Toolbox</a:t>
            </a:r>
            <a:r>
              <a:rPr lang="sl-SI" dirty="0" smtClean="0"/>
              <a:t> </a:t>
            </a:r>
            <a:r>
              <a:rPr lang="sl-SI" dirty="0"/>
              <a:t> </a:t>
            </a:r>
            <a:r>
              <a:rPr lang="sl-SI" dirty="0" err="1" smtClean="0"/>
              <a:t>standalone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6471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References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300" noProof="0" dirty="0" smtClean="0"/>
              <a:t>Kokalj, Ž., Oštir, K., Zakšek, K. 2011. Application of sky-view factor for the visualization of historic landscape features in lidar-derived relief models. Antiquity 85, 327: 263-273.</a:t>
            </a:r>
          </a:p>
          <a:p>
            <a:r>
              <a:rPr lang="en-GB" sz="1300" noProof="0" dirty="0" smtClean="0"/>
              <a:t>Kokalj, Ž., Zakšek, K., Oštir, K.</a:t>
            </a:r>
            <a:r>
              <a:rPr lang="sl-SI" sz="1300" noProof="0" dirty="0" smtClean="0"/>
              <a:t> 2013. </a:t>
            </a:r>
            <a:r>
              <a:rPr lang="en-GB" sz="1300" noProof="0" dirty="0" smtClean="0"/>
              <a:t>Visualizations of lidar derived relief models. In: Opitz, R., </a:t>
            </a:r>
            <a:r>
              <a:rPr lang="en-GB" sz="1300" noProof="0" dirty="0" err="1" smtClean="0"/>
              <a:t>Cowley</a:t>
            </a:r>
            <a:r>
              <a:rPr lang="en-GB" sz="1300" noProof="0" dirty="0" smtClean="0"/>
              <a:t>., D. (</a:t>
            </a:r>
            <a:r>
              <a:rPr lang="en-GB" sz="1300" noProof="0" dirty="0" err="1" smtClean="0"/>
              <a:t>eds</a:t>
            </a:r>
            <a:r>
              <a:rPr lang="en-GB" sz="1300" noProof="0" dirty="0" smtClean="0"/>
              <a:t>) Interpreting archaeological topography – airborne laser scanning, aerial photographs and ground observation. </a:t>
            </a:r>
            <a:r>
              <a:rPr lang="sl-SI" sz="1300" noProof="0" dirty="0" err="1" smtClean="0"/>
              <a:t>Pp</a:t>
            </a:r>
            <a:r>
              <a:rPr lang="sl-SI" sz="1300" noProof="0" dirty="0" smtClean="0"/>
              <a:t>. 100-114.</a:t>
            </a:r>
            <a:endParaRPr lang="en-GB" sz="1300" noProof="0" dirty="0" smtClean="0"/>
          </a:p>
          <a:p>
            <a:r>
              <a:rPr lang="sl-SI" sz="1300" noProof="0" dirty="0" smtClean="0"/>
              <a:t>Štular, B.,  Kokalj, Ž., Oštir, K., </a:t>
            </a:r>
            <a:r>
              <a:rPr lang="sl-SI" sz="1300" noProof="0" dirty="0" err="1" smtClean="0"/>
              <a:t>Nuniger</a:t>
            </a:r>
            <a:r>
              <a:rPr lang="sl-SI" sz="1300" noProof="0" dirty="0" smtClean="0"/>
              <a:t>, L. 2012. </a:t>
            </a:r>
            <a:r>
              <a:rPr lang="en-US" sz="1300" dirty="0"/>
              <a:t>Visualization of lidar-derived relief models for detection of archaeological </a:t>
            </a:r>
            <a:r>
              <a:rPr lang="en-US" sz="1300" dirty="0" smtClean="0"/>
              <a:t>features</a:t>
            </a:r>
            <a:r>
              <a:rPr lang="sl-SI" sz="1300" dirty="0" smtClean="0"/>
              <a:t>. </a:t>
            </a:r>
            <a:r>
              <a:rPr lang="sl-SI" sz="1300" dirty="0" err="1" smtClean="0"/>
              <a:t>Journal</a:t>
            </a:r>
            <a:r>
              <a:rPr lang="sl-SI" sz="1300" dirty="0" smtClean="0"/>
              <a:t> </a:t>
            </a:r>
            <a:r>
              <a:rPr lang="sl-SI" sz="1300" dirty="0" err="1" smtClean="0"/>
              <a:t>of</a:t>
            </a:r>
            <a:r>
              <a:rPr lang="sl-SI" sz="1300" dirty="0" smtClean="0"/>
              <a:t> </a:t>
            </a:r>
            <a:r>
              <a:rPr lang="sl-SI" sz="1300" dirty="0" err="1" smtClean="0"/>
              <a:t>Archaeological</a:t>
            </a:r>
            <a:r>
              <a:rPr lang="sl-SI" sz="1300" dirty="0" smtClean="0"/>
              <a:t> </a:t>
            </a:r>
            <a:r>
              <a:rPr lang="sl-SI" sz="1300" dirty="0" err="1" smtClean="0"/>
              <a:t>Science</a:t>
            </a:r>
            <a:r>
              <a:rPr lang="sl-SI" sz="1300" dirty="0"/>
              <a:t> </a:t>
            </a:r>
            <a:r>
              <a:rPr lang="sl-SI" sz="1300" dirty="0" smtClean="0"/>
              <a:t>39: 3354-3360.</a:t>
            </a:r>
            <a:endParaRPr lang="sl-SI" sz="1300" noProof="0" dirty="0" smtClean="0"/>
          </a:p>
          <a:p>
            <a:r>
              <a:rPr lang="en-GB" sz="1300" noProof="0" dirty="0" err="1" smtClean="0"/>
              <a:t>Yoëli</a:t>
            </a:r>
            <a:r>
              <a:rPr lang="en-GB" sz="1300" noProof="0" dirty="0" smtClean="0"/>
              <a:t>, P. 1965. </a:t>
            </a:r>
            <a:r>
              <a:rPr lang="en-GB" sz="1300" noProof="0" dirty="0" err="1" smtClean="0"/>
              <a:t>Analytische</a:t>
            </a:r>
            <a:r>
              <a:rPr lang="en-GB" sz="1300" noProof="0" dirty="0" smtClean="0"/>
              <a:t> </a:t>
            </a:r>
            <a:r>
              <a:rPr lang="en-GB" sz="1300" noProof="0" dirty="0" err="1" smtClean="0"/>
              <a:t>Schattierung</a:t>
            </a:r>
            <a:r>
              <a:rPr lang="en-GB" sz="1300" noProof="0" dirty="0" smtClean="0"/>
              <a:t>. </a:t>
            </a:r>
            <a:r>
              <a:rPr lang="en-GB" sz="1300" noProof="0" dirty="0" err="1" smtClean="0"/>
              <a:t>Ein</a:t>
            </a:r>
            <a:r>
              <a:rPr lang="en-GB" sz="1300" noProof="0" dirty="0" smtClean="0"/>
              <a:t> </a:t>
            </a:r>
            <a:r>
              <a:rPr lang="en-GB" sz="1300" noProof="0" dirty="0" err="1" smtClean="0"/>
              <a:t>kartographischer</a:t>
            </a:r>
            <a:r>
              <a:rPr lang="en-GB" sz="1300" noProof="0" dirty="0" smtClean="0"/>
              <a:t> </a:t>
            </a:r>
            <a:r>
              <a:rPr lang="en-GB" sz="1300" noProof="0" dirty="0" err="1" smtClean="0"/>
              <a:t>Entwurf</a:t>
            </a:r>
            <a:r>
              <a:rPr lang="en-GB" sz="1300" noProof="0" dirty="0" smtClean="0"/>
              <a:t>. </a:t>
            </a:r>
            <a:r>
              <a:rPr lang="en-GB" sz="1300" noProof="0" dirty="0" err="1" smtClean="0"/>
              <a:t>Kartographische</a:t>
            </a:r>
            <a:r>
              <a:rPr lang="en-GB" sz="1300" noProof="0" dirty="0" smtClean="0"/>
              <a:t> </a:t>
            </a:r>
            <a:r>
              <a:rPr lang="en-GB" sz="1300" noProof="0" dirty="0" err="1" smtClean="0"/>
              <a:t>Nachrichten</a:t>
            </a:r>
            <a:r>
              <a:rPr lang="en-GB" sz="1300" noProof="0" dirty="0" smtClean="0"/>
              <a:t> 15: 141-148.</a:t>
            </a:r>
          </a:p>
          <a:p>
            <a:r>
              <a:rPr lang="en-GB" sz="1300" noProof="0" dirty="0" smtClean="0"/>
              <a:t>Devereux, B.J., </a:t>
            </a:r>
            <a:r>
              <a:rPr lang="en-GB" sz="1300" noProof="0" dirty="0" err="1" smtClean="0"/>
              <a:t>Amable</a:t>
            </a:r>
            <a:r>
              <a:rPr lang="en-GB" sz="1300" noProof="0" dirty="0" smtClean="0"/>
              <a:t>, G.S., Crow, P. 2008. Visualisation of </a:t>
            </a:r>
            <a:r>
              <a:rPr lang="en-GB" sz="1300" noProof="0" dirty="0" err="1" smtClean="0"/>
              <a:t>LiDAR</a:t>
            </a:r>
            <a:r>
              <a:rPr lang="en-GB" sz="1300" noProof="0" dirty="0" smtClean="0"/>
              <a:t> terrain models for archaeological feature detection. Antiquity 82, 316: 470-479.</a:t>
            </a:r>
          </a:p>
          <a:p>
            <a:r>
              <a:rPr lang="en-GB" sz="1300" noProof="0" dirty="0" smtClean="0"/>
              <a:t>Challis, K. 2006. Airborne laser altimetry in </a:t>
            </a:r>
            <a:r>
              <a:rPr lang="en-GB" sz="1300" noProof="0" dirty="0" err="1" smtClean="0"/>
              <a:t>alluviated</a:t>
            </a:r>
            <a:r>
              <a:rPr lang="en-GB" sz="1300" noProof="0" dirty="0" smtClean="0"/>
              <a:t> landscapes. Archaeological Prospection 13, 2: 103-127.</a:t>
            </a:r>
          </a:p>
          <a:p>
            <a:r>
              <a:rPr lang="en-GB" sz="1300" noProof="0" dirty="0" smtClean="0"/>
              <a:t>Challis, K., Kokalj, Ž., Kincey, M., </a:t>
            </a:r>
            <a:r>
              <a:rPr lang="en-GB" sz="1300" noProof="0" dirty="0" err="1" smtClean="0"/>
              <a:t>Moscrop</a:t>
            </a:r>
            <a:r>
              <a:rPr lang="en-GB" sz="1300" noProof="0" dirty="0" smtClean="0"/>
              <a:t>, D., Howard, A.J. 2008. Airborne lidar and historic environment records. Antiquity 82, 318: 1055-1064.</a:t>
            </a:r>
          </a:p>
          <a:p>
            <a:r>
              <a:rPr lang="en-GB" sz="1300" noProof="0" dirty="0" smtClean="0"/>
              <a:t>Hesse R. 2010.  </a:t>
            </a:r>
            <a:r>
              <a:rPr lang="en-GB" sz="1300" noProof="0" dirty="0" err="1" smtClean="0"/>
              <a:t>LiDAR</a:t>
            </a:r>
            <a:r>
              <a:rPr lang="en-GB" sz="1300" noProof="0" dirty="0" smtClean="0"/>
              <a:t>-derived Local Relief Models - a new tool for archaeological prospection. Archaeological Prospection  17, 2: 67-72.</a:t>
            </a:r>
          </a:p>
          <a:p>
            <a:r>
              <a:rPr lang="en-GB" sz="1300" noProof="0" dirty="0" err="1" smtClean="0"/>
              <a:t>Doneus</a:t>
            </a:r>
            <a:r>
              <a:rPr lang="en-GB" sz="1300" noProof="0" dirty="0" smtClean="0"/>
              <a:t>, M., </a:t>
            </a:r>
            <a:r>
              <a:rPr lang="en-GB" sz="1300" noProof="0" dirty="0" err="1" smtClean="0"/>
              <a:t>Briese</a:t>
            </a:r>
            <a:r>
              <a:rPr lang="en-GB" sz="1300" noProof="0" dirty="0" smtClean="0"/>
              <a:t>, Ch. 2006. Full-waveform airborne laser scanning as a tool for archaeological reconnaissance. In: "From Space To Place. Proceedings of The 2nd International Conference On Remote Sensing In Archaeology", Bar International Series, 1568 (2006), 99 - 105, December 2006.</a:t>
            </a:r>
            <a:endParaRPr lang="sl-SI" sz="1300" noProof="0" dirty="0" smtClean="0"/>
          </a:p>
          <a:p>
            <a:r>
              <a:rPr lang="sl-SI" sz="1300" dirty="0" smtClean="0"/>
              <a:t>Doneus, M. 2013. </a:t>
            </a:r>
            <a:r>
              <a:rPr lang="en-US" sz="1300" dirty="0"/>
              <a:t>Openness as visualization technique for interpretative </a:t>
            </a:r>
            <a:r>
              <a:rPr lang="en-US" sz="1300" dirty="0" smtClean="0"/>
              <a:t>mapping</a:t>
            </a:r>
            <a:r>
              <a:rPr lang="sl-SI" sz="1300" dirty="0" smtClean="0"/>
              <a:t> </a:t>
            </a:r>
            <a:r>
              <a:rPr lang="en-US" sz="1300" dirty="0" smtClean="0"/>
              <a:t> </a:t>
            </a:r>
            <a:r>
              <a:rPr lang="en-US" sz="1300" dirty="0"/>
              <a:t>of airborne </a:t>
            </a:r>
            <a:r>
              <a:rPr lang="en-US" sz="1300" dirty="0" err="1"/>
              <a:t>LiDAR</a:t>
            </a:r>
            <a:r>
              <a:rPr lang="en-US" sz="1300" dirty="0"/>
              <a:t> derived digital terrain </a:t>
            </a:r>
            <a:r>
              <a:rPr lang="en-US" sz="1300" dirty="0" smtClean="0"/>
              <a:t>models</a:t>
            </a:r>
            <a:r>
              <a:rPr lang="sl-SI" sz="1300" dirty="0" smtClean="0"/>
              <a:t>. </a:t>
            </a:r>
            <a:r>
              <a:rPr lang="sl-SI" sz="1300" dirty="0" err="1" smtClean="0"/>
              <a:t>Remote</a:t>
            </a:r>
            <a:r>
              <a:rPr lang="sl-SI" sz="1300" dirty="0" smtClean="0"/>
              <a:t> Sensing 5: 6427-6442.</a:t>
            </a: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87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0"/>
            <a:ext cx="9141692" cy="909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44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GB" noProof="0" dirty="0" smtClean="0"/>
              <a:t>Thank you for your attention!</a:t>
            </a:r>
          </a:p>
          <a:p>
            <a:pPr algn="just">
              <a:buFontTx/>
              <a:buNone/>
            </a:pPr>
            <a:endParaRPr lang="en-GB" noProof="0" dirty="0" smtClean="0"/>
          </a:p>
          <a:p>
            <a:pPr algn="just">
              <a:buFontTx/>
              <a:buNone/>
            </a:pPr>
            <a:endParaRPr lang="en-GB" noProof="0" dirty="0" smtClean="0"/>
          </a:p>
          <a:p>
            <a:pPr algn="just">
              <a:buFontTx/>
              <a:buNone/>
            </a:pPr>
            <a:endParaRPr lang="en-GB" noProof="0" dirty="0" smtClean="0"/>
          </a:p>
          <a:p>
            <a:pPr algn="just">
              <a:buFontTx/>
              <a:buNone/>
            </a:pPr>
            <a:r>
              <a:rPr lang="en-GB" noProof="0" dirty="0" smtClean="0"/>
              <a:t>ziga.kokalj@zrc-sazu.si</a:t>
            </a:r>
          </a:p>
          <a:p>
            <a:pPr algn="just">
              <a:buFontTx/>
              <a:buNone/>
            </a:pPr>
            <a:endParaRPr lang="en-GB" noProof="0" dirty="0" smtClean="0"/>
          </a:p>
          <a:p>
            <a:pPr marL="342900" lvl="1" indent="-342900" algn="just">
              <a:buNone/>
            </a:pPr>
            <a:r>
              <a:rPr lang="en-GB" sz="2400" i="1" noProof="0" dirty="0"/>
              <a:t>http:\\</a:t>
            </a:r>
            <a:r>
              <a:rPr lang="en-GB" sz="2400" i="1" noProof="0" dirty="0" smtClean="0"/>
              <a:t>iaps.zrc-sazu.si/en/</a:t>
            </a:r>
            <a:r>
              <a:rPr lang="sl-SI" sz="2400" i="1" noProof="0" dirty="0" err="1" smtClean="0"/>
              <a:t>rvt</a:t>
            </a:r>
            <a:endParaRPr lang="en-GB" noProof="0" dirty="0" smtClean="0"/>
          </a:p>
        </p:txBody>
      </p:sp>
      <p:sp>
        <p:nvSpPr>
          <p:cNvPr id="60" name="AutoShape 4" descr="http://www.pariscotejardin.fr/wp-content/2013/05/LOGO-ONF-Quadri-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onov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Tonovcov grad</a:t>
            </a:r>
            <a:endParaRPr lang="en-GB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en-GB" noProof="0" dirty="0" smtClean="0">
                <a:solidFill>
                  <a:schemeClr val="bg1"/>
                </a:solidFill>
              </a:rPr>
              <a:t>one of the largest and most important Late Antiquity settlements in the south-eastern Alps</a:t>
            </a:r>
          </a:p>
          <a:p>
            <a:r>
              <a:rPr lang="en-GB" noProof="0" dirty="0" smtClean="0">
                <a:solidFill>
                  <a:schemeClr val="bg1"/>
                </a:solidFill>
              </a:rPr>
              <a:t>3 early Christian churches from the 5</a:t>
            </a:r>
            <a:r>
              <a:rPr lang="en-GB" baseline="30000" noProof="0" dirty="0" smtClean="0">
                <a:solidFill>
                  <a:schemeClr val="bg1"/>
                </a:solidFill>
              </a:rPr>
              <a:t>th</a:t>
            </a:r>
            <a:r>
              <a:rPr lang="en-GB" noProof="0" dirty="0" smtClean="0">
                <a:solidFill>
                  <a:schemeClr val="bg1"/>
                </a:solidFill>
              </a:rPr>
              <a:t> century</a:t>
            </a:r>
          </a:p>
          <a:p>
            <a:endParaRPr lang="en-GB" noProof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40663" y="6613525"/>
            <a:ext cx="1303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000">
                <a:solidFill>
                  <a:schemeClr val="bg1"/>
                </a:solidFill>
                <a:latin typeface="Tahoma" pitchFamily="34" charset="0"/>
              </a:rPr>
              <a:t>Foto: Željko Cimprič</a:t>
            </a:r>
            <a:endParaRPr lang="en-GB" sz="1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2458064" y="3146323"/>
            <a:ext cx="1976284" cy="13961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4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Projekti\Lidar\Kobarid\Kobarid plakati\slike plakati\07_tonovc2 - pop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19741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rojekti\Lidar\Kobarid\Kobarid plakati\slike plakati\07_cerkev_1 - p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7413"/>
            <a:ext cx="9144000" cy="36605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98933" y="6613525"/>
            <a:ext cx="1487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000" dirty="0">
                <a:solidFill>
                  <a:schemeClr val="bg1"/>
                </a:solidFill>
                <a:latin typeface="Tahoma" pitchFamily="34" charset="0"/>
              </a:rPr>
              <a:t>Foto: </a:t>
            </a:r>
            <a:r>
              <a:rPr lang="sl-SI" sz="1000" dirty="0" smtClean="0">
                <a:solidFill>
                  <a:schemeClr val="bg1"/>
                </a:solidFill>
                <a:latin typeface="Tahoma" pitchFamily="34" charset="0"/>
              </a:rPr>
              <a:t>Slavko </a:t>
            </a:r>
            <a:r>
              <a:rPr lang="sl-SI" sz="1000" dirty="0" err="1">
                <a:solidFill>
                  <a:schemeClr val="bg1"/>
                </a:solidFill>
                <a:latin typeface="Tahoma" pitchFamily="34" charset="0"/>
              </a:rPr>
              <a:t>C</a:t>
            </a:r>
            <a:r>
              <a:rPr lang="sl-SI" sz="1000" dirty="0" err="1" smtClean="0">
                <a:solidFill>
                  <a:schemeClr val="bg1"/>
                </a:solidFill>
                <a:latin typeface="Tahoma" pitchFamily="34" charset="0"/>
              </a:rPr>
              <a:t>iglenečki</a:t>
            </a:r>
            <a:endParaRPr lang="en-GB" sz="1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D:\Dokumenti\Clanki\2010 EARSeL\tonovcov_grad_DOF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noProof="0" dirty="0" smtClean="0"/>
              <a:t>Digital orthophoto</a:t>
            </a:r>
          </a:p>
        </p:txBody>
      </p:sp>
      <p:sp>
        <p:nvSpPr>
          <p:cNvPr id="5" name="Pravokotnik 4"/>
          <p:cNvSpPr/>
          <p:nvPr/>
        </p:nvSpPr>
        <p:spPr>
          <a:xfrm>
            <a:off x="0" y="6386513"/>
            <a:ext cx="9144000" cy="49371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grpSp>
        <p:nvGrpSpPr>
          <p:cNvPr id="8197" name="Skupina 28"/>
          <p:cNvGrpSpPr>
            <a:grpSpLocks/>
          </p:cNvGrpSpPr>
          <p:nvPr/>
        </p:nvGrpSpPr>
        <p:grpSpPr bwMode="auto">
          <a:xfrm>
            <a:off x="5797550" y="6672263"/>
            <a:ext cx="2482850" cy="122237"/>
            <a:chOff x="5797664" y="6443403"/>
            <a:chExt cx="2482736" cy="264686"/>
          </a:xfrm>
        </p:grpSpPr>
        <p:cxnSp>
          <p:nvCxnSpPr>
            <p:cNvPr id="25" name="Raven konektor 24"/>
            <p:cNvCxnSpPr/>
            <p:nvPr/>
          </p:nvCxnSpPr>
          <p:spPr>
            <a:xfrm rot="5400000">
              <a:off x="5676427" y="6564640"/>
              <a:ext cx="244061" cy="1588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Raven konektor 25"/>
            <p:cNvCxnSpPr/>
            <p:nvPr/>
          </p:nvCxnSpPr>
          <p:spPr>
            <a:xfrm rot="5400000">
              <a:off x="8157577" y="6585264"/>
              <a:ext cx="244061" cy="1587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Raven konektor 27"/>
            <p:cNvCxnSpPr/>
            <p:nvPr/>
          </p:nvCxnSpPr>
          <p:spPr>
            <a:xfrm rot="10800000">
              <a:off x="5799252" y="6708089"/>
              <a:ext cx="2479561" cy="0"/>
            </a:xfrm>
            <a:prstGeom prst="line">
              <a:avLst/>
            </a:prstGeom>
            <a:ln w="22225" cap="rnd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198" name="PoljeZBesedilom 29"/>
          <p:cNvSpPr txBox="1">
            <a:spLocks noChangeArrowheads="1"/>
          </p:cNvSpPr>
          <p:nvPr/>
        </p:nvSpPr>
        <p:spPr bwMode="auto">
          <a:xfrm>
            <a:off x="5656263" y="63039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8199" name="PoljeZBesedilom 30"/>
          <p:cNvSpPr txBox="1">
            <a:spLocks noChangeArrowheads="1"/>
          </p:cNvSpPr>
          <p:nvPr/>
        </p:nvSpPr>
        <p:spPr bwMode="auto">
          <a:xfrm>
            <a:off x="8066088" y="630396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l-SI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Lidar survey</a:t>
            </a:r>
            <a:endParaRPr lang="en-GB" noProof="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2425"/>
              </p:ext>
            </p:extLst>
          </p:nvPr>
        </p:nvGraphicFramePr>
        <p:xfrm>
          <a:off x="1396181" y="1061885"/>
          <a:ext cx="6086167" cy="28997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52799"/>
                <a:gridCol w="2733368"/>
              </a:tblGrid>
              <a:tr h="4188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Scanning</a:t>
                      </a:r>
                      <a:endParaRPr lang="sl-SI" sz="2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68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68">
                        <a:alpha val="41961"/>
                      </a:srgbClr>
                    </a:solidFill>
                  </a:tcPr>
                </a:tc>
              </a:tr>
              <a:tr h="355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scanner type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Riegl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LMS-Q560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platform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elicopter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2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and 16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March 2007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swath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width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flying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height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7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average last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 only returns per m</a:t>
                      </a:r>
                      <a:r>
                        <a:rPr lang="en-GB" sz="2000" b="0" baseline="30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on a combined dataset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11.2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090"/>
              </p:ext>
            </p:extLst>
          </p:nvPr>
        </p:nvGraphicFramePr>
        <p:xfrm>
          <a:off x="1396181" y="4758250"/>
          <a:ext cx="6105832" cy="1533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2296"/>
                <a:gridCol w="2723536"/>
              </a:tblGrid>
              <a:tr h="426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Data</a:t>
                      </a:r>
                      <a:r>
                        <a:rPr lang="sl-SI" sz="24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sl-SI" sz="24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processing</a:t>
                      </a:r>
                      <a:endParaRPr lang="sl-SI" sz="2400" b="1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68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68">
                        <a:alpha val="41961"/>
                      </a:srgbClr>
                    </a:solidFill>
                  </a:tcPr>
                </a:tc>
              </a:tr>
              <a:tr h="3955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method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REIN </a:t>
                      </a:r>
                      <a:r>
                        <a:rPr lang="sl-SI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</a:t>
                      </a:r>
                      <a:r>
                        <a:rPr lang="sl-SI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Kobler et </a:t>
                      </a:r>
                      <a:r>
                        <a:rPr lang="sl-SI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</a:t>
                      </a:r>
                      <a:r>
                        <a:rPr lang="sl-SI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2007)</a:t>
                      </a:r>
                      <a:endParaRPr lang="sl-SI" sz="1800" b="0" i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0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spatial resolution of the final elevation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r>
                        <a:rPr lang="sl-SI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</a:t>
                      </a:r>
                      <a:endParaRPr lang="sl-SI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1641</Words>
  <Application>Microsoft Office PowerPoint</Application>
  <PresentationFormat>Diaprojekcija na zaslonu (4:3)</PresentationFormat>
  <Paragraphs>437</Paragraphs>
  <Slides>57</Slides>
  <Notes>53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57</vt:i4>
      </vt:variant>
    </vt:vector>
  </HeadingPairs>
  <TitlesOfParts>
    <vt:vector size="58" baseType="lpstr">
      <vt:lpstr>Default Design</vt:lpstr>
      <vt:lpstr>Raster lidar data visualizations for interpretation of microrelief structures</vt:lpstr>
      <vt:lpstr>Why different visualizations?</vt:lpstr>
      <vt:lpstr>Lidar and past cultural landscapes</vt:lpstr>
      <vt:lpstr>Visualizations</vt:lpstr>
      <vt:lpstr>Visualizations</vt:lpstr>
      <vt:lpstr>Tonovcov grad</vt:lpstr>
      <vt:lpstr>PowerPointova predstavitev</vt:lpstr>
      <vt:lpstr>Digital orthophoto</vt:lpstr>
      <vt:lpstr>Lidar survey</vt:lpstr>
      <vt:lpstr>Hill-shading</vt:lpstr>
      <vt:lpstr>Shaded relief</vt:lpstr>
      <vt:lpstr>Hill-shading</vt:lpstr>
      <vt:lpstr>Low light shading</vt:lpstr>
      <vt:lpstr>Illumination effects</vt:lpstr>
      <vt:lpstr>Typical ridge and furrow case study </vt:lpstr>
      <vt:lpstr>Hill-shading in multiple directions – RGB</vt:lpstr>
      <vt:lpstr>PCA of hill-shadings</vt:lpstr>
      <vt:lpstr>PCA of hill-shadings - RGB</vt:lpstr>
      <vt:lpstr>PCA of hill-shadings – bands 1 and 2</vt:lpstr>
      <vt:lpstr>PCA of hill-shadings</vt:lpstr>
      <vt:lpstr>Colour cast</vt:lpstr>
      <vt:lpstr>Colour cast</vt:lpstr>
      <vt:lpstr>Colour cast</vt:lpstr>
      <vt:lpstr>Trend removal (LRM)</vt:lpstr>
      <vt:lpstr>Trend removal (LRM)</vt:lpstr>
      <vt:lpstr>Trend removal (LRM)</vt:lpstr>
      <vt:lpstr>Trend removal (LRM)</vt:lpstr>
      <vt:lpstr>Slope gradient</vt:lpstr>
      <vt:lpstr>Slope gradient</vt:lpstr>
      <vt:lpstr>Slope gradient</vt:lpstr>
      <vt:lpstr>Sky View Factor</vt:lpstr>
      <vt:lpstr>Sky View Factor</vt:lpstr>
      <vt:lpstr>Sky View Factor</vt:lpstr>
      <vt:lpstr>PowerPointova predstavitev</vt:lpstr>
      <vt:lpstr>SVF – Noisy data</vt:lpstr>
      <vt:lpstr>Anisotropic SVF</vt:lpstr>
      <vt:lpstr>Sky View Factor</vt:lpstr>
      <vt:lpstr>Openness</vt:lpstr>
      <vt:lpstr>Comparison  SVF - Openness</vt:lpstr>
      <vt:lpstr>Comparison  SVF - Openness</vt:lpstr>
      <vt:lpstr>Openness – positive</vt:lpstr>
      <vt:lpstr>Openness – negative</vt:lpstr>
      <vt:lpstr>Openness</vt:lpstr>
      <vt:lpstr>Solar insolation</vt:lpstr>
      <vt:lpstr>Diffuse solar insolation</vt:lpstr>
      <vt:lpstr>Global solar insolation</vt:lpstr>
      <vt:lpstr>Solar insolation</vt:lpstr>
      <vt:lpstr>There‘s more?!!!</vt:lpstr>
      <vt:lpstr>Multi Scale Integral Invariant</vt:lpstr>
      <vt:lpstr>What to use?</vt:lpstr>
      <vt:lpstr>What to use?</vt:lpstr>
      <vt:lpstr>A solution?</vt:lpstr>
      <vt:lpstr>Recording…   what?</vt:lpstr>
      <vt:lpstr>Visualizations for scientific publications</vt:lpstr>
      <vt:lpstr>Some help</vt:lpstr>
      <vt:lpstr>References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 visualization techniques for archaeological interpretation</dc:title>
  <dc:creator/>
  <cp:lastModifiedBy/>
  <cp:revision>80</cp:revision>
  <dcterms:created xsi:type="dcterms:W3CDTF">2007-09-17T10:19:20Z</dcterms:created>
  <dcterms:modified xsi:type="dcterms:W3CDTF">2014-10-02T12:14:01Z</dcterms:modified>
  <cp:category>simpozij</cp:category>
</cp:coreProperties>
</file>